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256" r:id="rId2"/>
    <p:sldId id="508" r:id="rId3"/>
    <p:sldId id="478" r:id="rId4"/>
    <p:sldId id="480" r:id="rId5"/>
    <p:sldId id="459" r:id="rId6"/>
    <p:sldId id="485" r:id="rId7"/>
    <p:sldId id="479" r:id="rId8"/>
    <p:sldId id="538" r:id="rId9"/>
    <p:sldId id="493" r:id="rId10"/>
    <p:sldId id="527" r:id="rId11"/>
    <p:sldId id="454" r:id="rId12"/>
    <p:sldId id="452" r:id="rId13"/>
    <p:sldId id="531" r:id="rId14"/>
    <p:sldId id="515" r:id="rId15"/>
    <p:sldId id="526" r:id="rId16"/>
    <p:sldId id="536" r:id="rId17"/>
    <p:sldId id="513" r:id="rId18"/>
    <p:sldId id="283" r:id="rId19"/>
    <p:sldId id="261" r:id="rId20"/>
    <p:sldId id="553" r:id="rId21"/>
    <p:sldId id="539" r:id="rId22"/>
    <p:sldId id="295" r:id="rId23"/>
    <p:sldId id="296" r:id="rId24"/>
    <p:sldId id="312" r:id="rId25"/>
    <p:sldId id="304" r:id="rId26"/>
    <p:sldId id="299" r:id="rId27"/>
    <p:sldId id="540" r:id="rId28"/>
    <p:sldId id="322" r:id="rId29"/>
    <p:sldId id="321" r:id="rId30"/>
    <p:sldId id="276" r:id="rId31"/>
    <p:sldId id="370" r:id="rId32"/>
    <p:sldId id="278" r:id="rId33"/>
    <p:sldId id="343" r:id="rId34"/>
    <p:sldId id="453" r:id="rId35"/>
    <p:sldId id="457" r:id="rId36"/>
    <p:sldId id="542" r:id="rId37"/>
    <p:sldId id="488" r:id="rId38"/>
    <p:sldId id="412" r:id="rId39"/>
    <p:sldId id="446" r:id="rId40"/>
    <p:sldId id="351" r:id="rId41"/>
    <p:sldId id="543" r:id="rId42"/>
    <p:sldId id="544" r:id="rId43"/>
    <p:sldId id="492" r:id="rId44"/>
    <p:sldId id="268" r:id="rId45"/>
    <p:sldId id="281" r:id="rId46"/>
    <p:sldId id="282" r:id="rId47"/>
    <p:sldId id="263" r:id="rId48"/>
    <p:sldId id="546" r:id="rId49"/>
    <p:sldId id="545" r:id="rId50"/>
    <p:sldId id="494" r:id="rId51"/>
    <p:sldId id="495" r:id="rId52"/>
    <p:sldId id="496" r:id="rId53"/>
    <p:sldId id="497" r:id="rId54"/>
    <p:sldId id="554" r:id="rId55"/>
    <p:sldId id="504" r:id="rId56"/>
    <p:sldId id="505" r:id="rId57"/>
    <p:sldId id="506" r:id="rId58"/>
    <p:sldId id="501" r:id="rId59"/>
    <p:sldId id="354" r:id="rId60"/>
    <p:sldId id="461" r:id="rId61"/>
    <p:sldId id="502" r:id="rId62"/>
    <p:sldId id="503" r:id="rId63"/>
    <p:sldId id="486" r:id="rId64"/>
    <p:sldId id="487" r:id="rId65"/>
    <p:sldId id="460" r:id="rId66"/>
    <p:sldId id="550" r:id="rId67"/>
    <p:sldId id="549" r:id="rId68"/>
    <p:sldId id="548" r:id="rId69"/>
    <p:sldId id="551" r:id="rId7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8" autoAdjust="0"/>
    <p:restoredTop sz="94673"/>
  </p:normalViewPr>
  <p:slideViewPr>
    <p:cSldViewPr snapToGrid="0">
      <p:cViewPr varScale="1">
        <p:scale>
          <a:sx n="107" d="100"/>
          <a:sy n="107" d="100"/>
        </p:scale>
        <p:origin x="776" y="176"/>
      </p:cViewPr>
      <p:guideLst/>
    </p:cSldViewPr>
  </p:slideViewPr>
  <p:notesTextViewPr>
    <p:cViewPr>
      <p:scale>
        <a:sx n="1" d="1"/>
        <a:sy n="1" d="1"/>
      </p:scale>
      <p:origin x="0" y="0"/>
    </p:cViewPr>
  </p:notesTextViewPr>
  <p:sorterViewPr>
    <p:cViewPr>
      <p:scale>
        <a:sx n="100" d="100"/>
        <a:sy n="100" d="100"/>
      </p:scale>
      <p:origin x="0" y="-1470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Foglio_di_lavoro_di_Microsoft_Excel.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it-IT" sz="2000" dirty="0"/>
              <a:t>%</a:t>
            </a:r>
            <a:r>
              <a:rPr lang="it-IT" sz="2000" baseline="0" dirty="0"/>
              <a:t> Popolazione per fasce di età 2023</a:t>
            </a:r>
            <a:endParaRPr lang="it-IT" sz="2000" dirty="0"/>
          </a:p>
        </c:rich>
      </c:tx>
      <c:layout>
        <c:manualLayout>
          <c:xMode val="edge"/>
          <c:yMode val="edge"/>
          <c:x val="0.15045333487725804"/>
          <c:y val="2.0430497469973614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barChart>
        <c:barDir val="col"/>
        <c:grouping val="percentStacked"/>
        <c:varyColors val="0"/>
        <c:ser>
          <c:idx val="0"/>
          <c:order val="0"/>
          <c:tx>
            <c:strRef>
              <c:f>Foglio1!$B$1</c:f>
              <c:strCache>
                <c:ptCount val="1"/>
                <c:pt idx="0">
                  <c:v>0-14</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it-IT"/>
              </a:p>
            </c:tx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Foglio1!$A$2:$A$4</c:f>
              <c:strCache>
                <c:ptCount val="3"/>
                <c:pt idx="0">
                  <c:v>Italia</c:v>
                </c:pt>
                <c:pt idx="1">
                  <c:v>Liguria</c:v>
                </c:pt>
                <c:pt idx="2">
                  <c:v>Genova (Città)</c:v>
                </c:pt>
              </c:strCache>
            </c:strRef>
          </c:cat>
          <c:val>
            <c:numRef>
              <c:f>Foglio1!$B$2:$B$4</c:f>
              <c:numCache>
                <c:formatCode>General</c:formatCode>
                <c:ptCount val="3"/>
                <c:pt idx="0">
                  <c:v>12.7</c:v>
                </c:pt>
                <c:pt idx="1">
                  <c:v>10.8</c:v>
                </c:pt>
                <c:pt idx="2" formatCode="0.0">
                  <c:v>6</c:v>
                </c:pt>
              </c:numCache>
            </c:numRef>
          </c:val>
          <c:extLst>
            <c:ext xmlns:c16="http://schemas.microsoft.com/office/drawing/2014/chart" uri="{C3380CC4-5D6E-409C-BE32-E72D297353CC}">
              <c16:uniqueId val="{00000000-FD98-7B49-9B86-FC2A897FBC4A}"/>
            </c:ext>
          </c:extLst>
        </c:ser>
        <c:ser>
          <c:idx val="1"/>
          <c:order val="1"/>
          <c:tx>
            <c:strRef>
              <c:f>Foglio1!$C$1</c:f>
              <c:strCache>
                <c:ptCount val="1"/>
                <c:pt idx="0">
                  <c:v>15-64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Foglio1!$A$2:$A$4</c:f>
              <c:strCache>
                <c:ptCount val="3"/>
                <c:pt idx="0">
                  <c:v>Italia</c:v>
                </c:pt>
                <c:pt idx="1">
                  <c:v>Liguria</c:v>
                </c:pt>
                <c:pt idx="2">
                  <c:v>Genova (Città)</c:v>
                </c:pt>
              </c:strCache>
            </c:strRef>
          </c:cat>
          <c:val>
            <c:numRef>
              <c:f>Foglio1!$C$2:$C$4</c:f>
              <c:numCache>
                <c:formatCode>General</c:formatCode>
                <c:ptCount val="3"/>
                <c:pt idx="0">
                  <c:v>64.7</c:v>
                </c:pt>
                <c:pt idx="1">
                  <c:v>60.3</c:v>
                </c:pt>
                <c:pt idx="2">
                  <c:v>64.900000000000006</c:v>
                </c:pt>
              </c:numCache>
            </c:numRef>
          </c:val>
          <c:extLst>
            <c:ext xmlns:c16="http://schemas.microsoft.com/office/drawing/2014/chart" uri="{C3380CC4-5D6E-409C-BE32-E72D297353CC}">
              <c16:uniqueId val="{00000001-FD98-7B49-9B86-FC2A897FBC4A}"/>
            </c:ext>
          </c:extLst>
        </c:ser>
        <c:ser>
          <c:idx val="2"/>
          <c:order val="2"/>
          <c:tx>
            <c:strRef>
              <c:f>Foglio1!$D$1</c:f>
              <c:strCache>
                <c:ptCount val="1"/>
                <c:pt idx="0">
                  <c:v>over 65</c:v>
                </c:pt>
              </c:strCache>
            </c:strRef>
          </c:tx>
          <c:spPr>
            <a:solidFill>
              <a:schemeClr val="accent2"/>
            </a:solidFill>
            <a:ln>
              <a:noFill/>
            </a:ln>
            <a:effectLst/>
          </c:spPr>
          <c:invertIfNegative val="0"/>
          <c:dLbls>
            <c:dLbl>
              <c:idx val="2"/>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mn-lt"/>
                      <a:ea typeface="+mn-ea"/>
                      <a:cs typeface="+mn-cs"/>
                    </a:defRPr>
                  </a:pPr>
                  <a:endParaRPr lang="it-IT"/>
                </a:p>
              </c:txPr>
              <c:showLegendKey val="0"/>
              <c:showVal val="1"/>
              <c:showCatName val="0"/>
              <c:showSerName val="0"/>
              <c:showPercent val="0"/>
              <c:showBubbleSize val="0"/>
              <c:extLst>
                <c:ext xmlns:c16="http://schemas.microsoft.com/office/drawing/2014/chart" uri="{C3380CC4-5D6E-409C-BE32-E72D297353CC}">
                  <c16:uniqueId val="{00000000-C052-084B-9B28-38AA3EA0E362}"/>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Foglio1!$A$2:$A$4</c:f>
              <c:strCache>
                <c:ptCount val="3"/>
                <c:pt idx="0">
                  <c:v>Italia</c:v>
                </c:pt>
                <c:pt idx="1">
                  <c:v>Liguria</c:v>
                </c:pt>
                <c:pt idx="2">
                  <c:v>Genova (Città)</c:v>
                </c:pt>
              </c:strCache>
            </c:strRef>
          </c:cat>
          <c:val>
            <c:numRef>
              <c:f>Foglio1!$D$2:$D$4</c:f>
              <c:numCache>
                <c:formatCode>General</c:formatCode>
                <c:ptCount val="3"/>
                <c:pt idx="0">
                  <c:v>22.6</c:v>
                </c:pt>
                <c:pt idx="1">
                  <c:v>28.9</c:v>
                </c:pt>
                <c:pt idx="2">
                  <c:v>29.1</c:v>
                </c:pt>
              </c:numCache>
            </c:numRef>
          </c:val>
          <c:extLst>
            <c:ext xmlns:c16="http://schemas.microsoft.com/office/drawing/2014/chart" uri="{C3380CC4-5D6E-409C-BE32-E72D297353CC}">
              <c16:uniqueId val="{00000002-FD98-7B49-9B86-FC2A897FBC4A}"/>
            </c:ext>
          </c:extLst>
        </c:ser>
        <c:dLbls>
          <c:showLegendKey val="0"/>
          <c:showVal val="1"/>
          <c:showCatName val="0"/>
          <c:showSerName val="0"/>
          <c:showPercent val="0"/>
          <c:showBubbleSize val="0"/>
        </c:dLbls>
        <c:gapWidth val="95"/>
        <c:overlap val="100"/>
        <c:axId val="67026304"/>
        <c:axId val="67036288"/>
      </c:barChart>
      <c:catAx>
        <c:axId val="67026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67036288"/>
        <c:crosses val="autoZero"/>
        <c:auto val="1"/>
        <c:lblAlgn val="ctr"/>
        <c:lblOffset val="100"/>
        <c:noMultiLvlLbl val="0"/>
      </c:catAx>
      <c:valAx>
        <c:axId val="67036288"/>
        <c:scaling>
          <c:orientation val="minMax"/>
        </c:scaling>
        <c:delete val="1"/>
        <c:axPos val="l"/>
        <c:numFmt formatCode="0%" sourceLinked="1"/>
        <c:majorTickMark val="none"/>
        <c:minorTickMark val="none"/>
        <c:tickLblPos val="nextTo"/>
        <c:crossAx val="6702630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E377EF-8916-4EC9-9339-A040615BF938}"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90B9AF65-91D0-4A58-AF6D-A5FFD05D0110}">
      <dgm:prSet custT="1"/>
      <dgm:spPr/>
      <dgm:t>
        <a:bodyPr/>
        <a:lstStyle/>
        <a:p>
          <a:pPr>
            <a:lnSpc>
              <a:spcPct val="100000"/>
            </a:lnSpc>
          </a:pPr>
          <a:r>
            <a:rPr lang="it-IT" sz="1400" dirty="0"/>
            <a:t>Il PIL dello sport ha  </a:t>
          </a:r>
          <a:r>
            <a:rPr lang="it-IT" sz="1400" b="1" dirty="0"/>
            <a:t>a circa 22 mld </a:t>
          </a:r>
          <a:r>
            <a:rPr lang="it-IT" sz="1400" dirty="0"/>
            <a:t>€, con un contributo al PIL nazionale </a:t>
          </a:r>
          <a:r>
            <a:rPr lang="it-IT" sz="1400" b="1" dirty="0"/>
            <a:t>dell’1,3%</a:t>
          </a:r>
          <a:r>
            <a:rPr lang="it-IT" sz="1400" dirty="0"/>
            <a:t>. Lo Sport si conferma una vera e propria industria, con un potente effetto leva in termini di ricadute economiche, stimato in 2,2x e un’incidenza significativa a livello occupazionale</a:t>
          </a:r>
          <a:endParaRPr lang="en-US" sz="1400" dirty="0"/>
        </a:p>
      </dgm:t>
    </dgm:pt>
    <dgm:pt modelId="{917DB84D-0F0D-489C-BBD1-B02351633959}" type="parTrans" cxnId="{C9DC0E3D-1D91-4885-9F2B-DCE39FF2C8C1}">
      <dgm:prSet/>
      <dgm:spPr/>
      <dgm:t>
        <a:bodyPr/>
        <a:lstStyle/>
        <a:p>
          <a:endParaRPr lang="en-US"/>
        </a:p>
      </dgm:t>
    </dgm:pt>
    <dgm:pt modelId="{4C38549C-C131-437C-A15B-DCF1E4C67B8D}" type="sibTrans" cxnId="{C9DC0E3D-1D91-4885-9F2B-DCE39FF2C8C1}">
      <dgm:prSet/>
      <dgm:spPr/>
      <dgm:t>
        <a:bodyPr/>
        <a:lstStyle/>
        <a:p>
          <a:endParaRPr lang="en-US"/>
        </a:p>
      </dgm:t>
    </dgm:pt>
    <dgm:pt modelId="{2085BA41-103F-4657-A2EE-588D11F5C78A}">
      <dgm:prSet custT="1"/>
      <dgm:spPr/>
      <dgm:t>
        <a:bodyPr/>
        <a:lstStyle/>
        <a:p>
          <a:pPr>
            <a:lnSpc>
              <a:spcPct val="100000"/>
            </a:lnSpc>
          </a:pPr>
          <a:r>
            <a:rPr lang="it-IT" sz="1400" dirty="0"/>
            <a:t>Nonostante i contraccolpi della pandemia, il sistema Sport mantiene negli anni uno zoccolo duro di addetti, che si aggira </a:t>
          </a:r>
          <a:r>
            <a:rPr lang="it-IT" sz="1400" b="1" dirty="0"/>
            <a:t>attorno alle 400 mila unità</a:t>
          </a:r>
          <a:r>
            <a:rPr lang="it-IT" sz="1400" dirty="0"/>
            <a:t>, grazie alla presenza di oltre 15 mila imprese private, circa 82 mila Enti non profit e </a:t>
          </a:r>
          <a:r>
            <a:rPr lang="it-IT" sz="1400" b="1" dirty="0"/>
            <a:t>quasi 900 mila volontari. </a:t>
          </a:r>
          <a:endParaRPr lang="en-US" sz="1400" dirty="0"/>
        </a:p>
      </dgm:t>
    </dgm:pt>
    <dgm:pt modelId="{6CAC1785-94AE-43F1-83CB-FD20B4BF3994}" type="parTrans" cxnId="{0A052B58-801F-4C8A-BC0C-FBABD8B0586C}">
      <dgm:prSet/>
      <dgm:spPr/>
      <dgm:t>
        <a:bodyPr/>
        <a:lstStyle/>
        <a:p>
          <a:endParaRPr lang="en-US"/>
        </a:p>
      </dgm:t>
    </dgm:pt>
    <dgm:pt modelId="{EC7687A7-2BF2-4C69-AE9A-4810F75B1192}" type="sibTrans" cxnId="{0A052B58-801F-4C8A-BC0C-FBABD8B0586C}">
      <dgm:prSet/>
      <dgm:spPr/>
      <dgm:t>
        <a:bodyPr/>
        <a:lstStyle/>
        <a:p>
          <a:endParaRPr lang="en-US"/>
        </a:p>
      </dgm:t>
    </dgm:pt>
    <dgm:pt modelId="{C6853361-64BD-4226-A684-350673CAFC6C}">
      <dgm:prSet custT="1"/>
      <dgm:spPr/>
      <dgm:t>
        <a:bodyPr/>
        <a:lstStyle/>
        <a:p>
          <a:pPr>
            <a:lnSpc>
              <a:spcPct val="100000"/>
            </a:lnSpc>
          </a:pPr>
          <a:r>
            <a:rPr lang="it-IT" sz="1200" b="1" dirty="0"/>
            <a:t>L’84%</a:t>
          </a:r>
          <a:r>
            <a:rPr lang="it-IT" sz="1200" dirty="0"/>
            <a:t> del valore del mercato deriva </a:t>
          </a:r>
          <a:r>
            <a:rPr lang="it-IT" sz="1200" b="1" dirty="0"/>
            <a:t>dall’indotto attivato</a:t>
          </a:r>
          <a:r>
            <a:rPr lang="it-IT" sz="1200" dirty="0"/>
            <a:t>, a conferma della capacità moltiplicativa del business sportivo. </a:t>
          </a:r>
          <a:r>
            <a:rPr lang="it-IT" sz="1200" b="1" dirty="0"/>
            <a:t>Oltre 10 mld € di PIL dello </a:t>
          </a:r>
          <a:r>
            <a:rPr lang="it-IT" sz="1200" dirty="0"/>
            <a:t>Sport è generato dalle attività strettamente connesse (quali la produzione e vendita di attrezzature e abbigliamento sportivo) e </a:t>
          </a:r>
          <a:r>
            <a:rPr lang="it-IT" sz="1200" b="1" dirty="0"/>
            <a:t>altri 8,4 mld da comparti connessi allo Sport in senso lato (quali i media sportivi, i servizi turistici, di trasporto e quelli medici)</a:t>
          </a:r>
          <a:endParaRPr lang="en-US" sz="1200" dirty="0"/>
        </a:p>
      </dgm:t>
    </dgm:pt>
    <dgm:pt modelId="{026B438C-3322-4617-9505-F73585413D14}" type="parTrans" cxnId="{73DEF39B-FF94-436F-8499-F6ACDA8C6728}">
      <dgm:prSet/>
      <dgm:spPr/>
      <dgm:t>
        <a:bodyPr/>
        <a:lstStyle/>
        <a:p>
          <a:endParaRPr lang="en-US"/>
        </a:p>
      </dgm:t>
    </dgm:pt>
    <dgm:pt modelId="{3EDD5518-F881-4173-BD3B-165C70690B93}" type="sibTrans" cxnId="{73DEF39B-FF94-436F-8499-F6ACDA8C6728}">
      <dgm:prSet/>
      <dgm:spPr/>
      <dgm:t>
        <a:bodyPr/>
        <a:lstStyle/>
        <a:p>
          <a:endParaRPr lang="en-US"/>
        </a:p>
      </dgm:t>
    </dgm:pt>
    <dgm:pt modelId="{27AEC1B2-E64B-4AD3-91BF-43CD131F49CB}" type="pres">
      <dgm:prSet presAssocID="{7FE377EF-8916-4EC9-9339-A040615BF938}" presName="root" presStyleCnt="0">
        <dgm:presLayoutVars>
          <dgm:dir/>
          <dgm:resizeHandles val="exact"/>
        </dgm:presLayoutVars>
      </dgm:prSet>
      <dgm:spPr/>
    </dgm:pt>
    <dgm:pt modelId="{800E69F6-E0D4-4C1C-ABA1-B96CDF322A0C}" type="pres">
      <dgm:prSet presAssocID="{90B9AF65-91D0-4A58-AF6D-A5FFD05D0110}" presName="compNode" presStyleCnt="0"/>
      <dgm:spPr/>
    </dgm:pt>
    <dgm:pt modelId="{D409918A-718E-41F3-A4A6-FA72F14EBA2C}" type="pres">
      <dgm:prSet presAssocID="{90B9AF65-91D0-4A58-AF6D-A5FFD05D0110}" presName="iconRect" presStyleLbl="node1" presStyleIdx="0" presStyleCnt="3"/>
      <dgm:spPr/>
    </dgm:pt>
    <dgm:pt modelId="{C3642028-8EF3-4992-AA4C-E494A1D4F89A}" type="pres">
      <dgm:prSet presAssocID="{90B9AF65-91D0-4A58-AF6D-A5FFD05D0110}" presName="spaceRect" presStyleCnt="0"/>
      <dgm:spPr/>
    </dgm:pt>
    <dgm:pt modelId="{E0581CFF-5F58-4EFD-98DC-0C78C51516A5}" type="pres">
      <dgm:prSet presAssocID="{90B9AF65-91D0-4A58-AF6D-A5FFD05D0110}" presName="textRect" presStyleLbl="revTx" presStyleIdx="0" presStyleCnt="3" custScaleX="130593">
        <dgm:presLayoutVars>
          <dgm:chMax val="1"/>
          <dgm:chPref val="1"/>
        </dgm:presLayoutVars>
      </dgm:prSet>
      <dgm:spPr/>
    </dgm:pt>
    <dgm:pt modelId="{77FC5B2F-8A6C-41B8-A530-EFC9678A7824}" type="pres">
      <dgm:prSet presAssocID="{4C38549C-C131-437C-A15B-DCF1E4C67B8D}" presName="sibTrans" presStyleCnt="0"/>
      <dgm:spPr/>
    </dgm:pt>
    <dgm:pt modelId="{76D6A451-A605-4728-8E65-BCC29949CD86}" type="pres">
      <dgm:prSet presAssocID="{2085BA41-103F-4657-A2EE-588D11F5C78A}" presName="compNode" presStyleCnt="0"/>
      <dgm:spPr/>
    </dgm:pt>
    <dgm:pt modelId="{571AB398-4479-4F71-A689-A5BB5AC3F16F}" type="pres">
      <dgm:prSet presAssocID="{2085BA41-103F-4657-A2EE-588D11F5C78A}" presName="iconRect" presStyleLbl="node1" presStyleIdx="1" presStyleCnt="3"/>
      <dgm:spPr/>
    </dgm:pt>
    <dgm:pt modelId="{85F21BC6-F15C-46F1-AA4B-17552CB0A7BA}" type="pres">
      <dgm:prSet presAssocID="{2085BA41-103F-4657-A2EE-588D11F5C78A}" presName="spaceRect" presStyleCnt="0"/>
      <dgm:spPr/>
    </dgm:pt>
    <dgm:pt modelId="{DB711D97-B1E3-4628-BD3C-3C4BB7B91B80}" type="pres">
      <dgm:prSet presAssocID="{2085BA41-103F-4657-A2EE-588D11F5C78A}" presName="textRect" presStyleLbl="revTx" presStyleIdx="1" presStyleCnt="3">
        <dgm:presLayoutVars>
          <dgm:chMax val="1"/>
          <dgm:chPref val="1"/>
        </dgm:presLayoutVars>
      </dgm:prSet>
      <dgm:spPr/>
    </dgm:pt>
    <dgm:pt modelId="{C94F9722-15CA-4152-B4AB-04D6EF651922}" type="pres">
      <dgm:prSet presAssocID="{EC7687A7-2BF2-4C69-AE9A-4810F75B1192}" presName="sibTrans" presStyleCnt="0"/>
      <dgm:spPr/>
    </dgm:pt>
    <dgm:pt modelId="{5D4648F6-AECE-454B-8EA8-04CA19BD61A0}" type="pres">
      <dgm:prSet presAssocID="{C6853361-64BD-4226-A684-350673CAFC6C}" presName="compNode" presStyleCnt="0"/>
      <dgm:spPr/>
    </dgm:pt>
    <dgm:pt modelId="{602563C3-E28E-437B-8A8C-93C16F8E7B72}" type="pres">
      <dgm:prSet presAssocID="{C6853361-64BD-4226-A684-350673CAFC6C}" presName="iconRect" presStyleLbl="node1" presStyleIdx="2" presStyleCnt="3"/>
      <dgm:spPr/>
    </dgm:pt>
    <dgm:pt modelId="{0AF11ADB-BDC2-459A-8C80-2914B1026CC1}" type="pres">
      <dgm:prSet presAssocID="{C6853361-64BD-4226-A684-350673CAFC6C}" presName="spaceRect" presStyleCnt="0"/>
      <dgm:spPr/>
    </dgm:pt>
    <dgm:pt modelId="{B690EA69-C56F-4244-8A38-76B76F9E99CD}" type="pres">
      <dgm:prSet presAssocID="{C6853361-64BD-4226-A684-350673CAFC6C}" presName="textRect" presStyleLbl="revTx" presStyleIdx="2" presStyleCnt="3">
        <dgm:presLayoutVars>
          <dgm:chMax val="1"/>
          <dgm:chPref val="1"/>
        </dgm:presLayoutVars>
      </dgm:prSet>
      <dgm:spPr/>
    </dgm:pt>
  </dgm:ptLst>
  <dgm:cxnLst>
    <dgm:cxn modelId="{C9DC0E3D-1D91-4885-9F2B-DCE39FF2C8C1}" srcId="{7FE377EF-8916-4EC9-9339-A040615BF938}" destId="{90B9AF65-91D0-4A58-AF6D-A5FFD05D0110}" srcOrd="0" destOrd="0" parTransId="{917DB84D-0F0D-489C-BBD1-B02351633959}" sibTransId="{4C38549C-C131-437C-A15B-DCF1E4C67B8D}"/>
    <dgm:cxn modelId="{AB729441-3F84-4727-B23D-7F6CB1DD7A5D}" type="presOf" srcId="{2085BA41-103F-4657-A2EE-588D11F5C78A}" destId="{DB711D97-B1E3-4628-BD3C-3C4BB7B91B80}" srcOrd="0" destOrd="0" presId="urn:microsoft.com/office/officeart/2018/2/layout/IconLabelList"/>
    <dgm:cxn modelId="{62741258-F19A-4D45-BE17-53093FEC6C5C}" type="presOf" srcId="{C6853361-64BD-4226-A684-350673CAFC6C}" destId="{B690EA69-C56F-4244-8A38-76B76F9E99CD}" srcOrd="0" destOrd="0" presId="urn:microsoft.com/office/officeart/2018/2/layout/IconLabelList"/>
    <dgm:cxn modelId="{0A052B58-801F-4C8A-BC0C-FBABD8B0586C}" srcId="{7FE377EF-8916-4EC9-9339-A040615BF938}" destId="{2085BA41-103F-4657-A2EE-588D11F5C78A}" srcOrd="1" destOrd="0" parTransId="{6CAC1785-94AE-43F1-83CB-FD20B4BF3994}" sibTransId="{EC7687A7-2BF2-4C69-AE9A-4810F75B1192}"/>
    <dgm:cxn modelId="{73DEF39B-FF94-436F-8499-F6ACDA8C6728}" srcId="{7FE377EF-8916-4EC9-9339-A040615BF938}" destId="{C6853361-64BD-4226-A684-350673CAFC6C}" srcOrd="2" destOrd="0" parTransId="{026B438C-3322-4617-9505-F73585413D14}" sibTransId="{3EDD5518-F881-4173-BD3B-165C70690B93}"/>
    <dgm:cxn modelId="{06941FC7-72D6-40D0-9258-3C93415F5AD8}" type="presOf" srcId="{7FE377EF-8916-4EC9-9339-A040615BF938}" destId="{27AEC1B2-E64B-4AD3-91BF-43CD131F49CB}" srcOrd="0" destOrd="0" presId="urn:microsoft.com/office/officeart/2018/2/layout/IconLabelList"/>
    <dgm:cxn modelId="{484906E4-98ED-4BC9-856A-C60EE9D94D15}" type="presOf" srcId="{90B9AF65-91D0-4A58-AF6D-A5FFD05D0110}" destId="{E0581CFF-5F58-4EFD-98DC-0C78C51516A5}" srcOrd="0" destOrd="0" presId="urn:microsoft.com/office/officeart/2018/2/layout/IconLabelList"/>
    <dgm:cxn modelId="{024A0D69-DD3C-4FE5-8558-082CB915DAD8}" type="presParOf" srcId="{27AEC1B2-E64B-4AD3-91BF-43CD131F49CB}" destId="{800E69F6-E0D4-4C1C-ABA1-B96CDF322A0C}" srcOrd="0" destOrd="0" presId="urn:microsoft.com/office/officeart/2018/2/layout/IconLabelList"/>
    <dgm:cxn modelId="{371E0B29-570A-4110-86B1-1AF299C39E9F}" type="presParOf" srcId="{800E69F6-E0D4-4C1C-ABA1-B96CDF322A0C}" destId="{D409918A-718E-41F3-A4A6-FA72F14EBA2C}" srcOrd="0" destOrd="0" presId="urn:microsoft.com/office/officeart/2018/2/layout/IconLabelList"/>
    <dgm:cxn modelId="{F289E861-0AFD-4D03-8C79-5E23427FA6B7}" type="presParOf" srcId="{800E69F6-E0D4-4C1C-ABA1-B96CDF322A0C}" destId="{C3642028-8EF3-4992-AA4C-E494A1D4F89A}" srcOrd="1" destOrd="0" presId="urn:microsoft.com/office/officeart/2018/2/layout/IconLabelList"/>
    <dgm:cxn modelId="{4BC53F70-D932-4FFD-9637-F5ACA3D002C7}" type="presParOf" srcId="{800E69F6-E0D4-4C1C-ABA1-B96CDF322A0C}" destId="{E0581CFF-5F58-4EFD-98DC-0C78C51516A5}" srcOrd="2" destOrd="0" presId="urn:microsoft.com/office/officeart/2018/2/layout/IconLabelList"/>
    <dgm:cxn modelId="{271A9469-3926-4267-AE09-5A920494DE98}" type="presParOf" srcId="{27AEC1B2-E64B-4AD3-91BF-43CD131F49CB}" destId="{77FC5B2F-8A6C-41B8-A530-EFC9678A7824}" srcOrd="1" destOrd="0" presId="urn:microsoft.com/office/officeart/2018/2/layout/IconLabelList"/>
    <dgm:cxn modelId="{D21A03AD-F574-4672-ABA1-0FAB97AADA8D}" type="presParOf" srcId="{27AEC1B2-E64B-4AD3-91BF-43CD131F49CB}" destId="{76D6A451-A605-4728-8E65-BCC29949CD86}" srcOrd="2" destOrd="0" presId="urn:microsoft.com/office/officeart/2018/2/layout/IconLabelList"/>
    <dgm:cxn modelId="{99DFA93E-7B40-4E66-B7A4-0C0A77102AB7}" type="presParOf" srcId="{76D6A451-A605-4728-8E65-BCC29949CD86}" destId="{571AB398-4479-4F71-A689-A5BB5AC3F16F}" srcOrd="0" destOrd="0" presId="urn:microsoft.com/office/officeart/2018/2/layout/IconLabelList"/>
    <dgm:cxn modelId="{8A2D01F0-27B7-446C-9765-13C1CAE3184B}" type="presParOf" srcId="{76D6A451-A605-4728-8E65-BCC29949CD86}" destId="{85F21BC6-F15C-46F1-AA4B-17552CB0A7BA}" srcOrd="1" destOrd="0" presId="urn:microsoft.com/office/officeart/2018/2/layout/IconLabelList"/>
    <dgm:cxn modelId="{ED4BB6A6-595F-4E76-BC90-A2B4463ACD01}" type="presParOf" srcId="{76D6A451-A605-4728-8E65-BCC29949CD86}" destId="{DB711D97-B1E3-4628-BD3C-3C4BB7B91B80}" srcOrd="2" destOrd="0" presId="urn:microsoft.com/office/officeart/2018/2/layout/IconLabelList"/>
    <dgm:cxn modelId="{44336EFC-7C6C-49B7-BC3A-34959536DDF4}" type="presParOf" srcId="{27AEC1B2-E64B-4AD3-91BF-43CD131F49CB}" destId="{C94F9722-15CA-4152-B4AB-04D6EF651922}" srcOrd="3" destOrd="0" presId="urn:microsoft.com/office/officeart/2018/2/layout/IconLabelList"/>
    <dgm:cxn modelId="{5D263356-777F-4EF1-9572-E3951C1320C8}" type="presParOf" srcId="{27AEC1B2-E64B-4AD3-91BF-43CD131F49CB}" destId="{5D4648F6-AECE-454B-8EA8-04CA19BD61A0}" srcOrd="4" destOrd="0" presId="urn:microsoft.com/office/officeart/2018/2/layout/IconLabelList"/>
    <dgm:cxn modelId="{22A0B17D-E437-4B1E-AE41-13D3E4F80FF3}" type="presParOf" srcId="{5D4648F6-AECE-454B-8EA8-04CA19BD61A0}" destId="{602563C3-E28E-437B-8A8C-93C16F8E7B72}" srcOrd="0" destOrd="0" presId="urn:microsoft.com/office/officeart/2018/2/layout/IconLabelList"/>
    <dgm:cxn modelId="{C8E202FA-96B3-41A5-8091-95E869598108}" type="presParOf" srcId="{5D4648F6-AECE-454B-8EA8-04CA19BD61A0}" destId="{0AF11ADB-BDC2-459A-8C80-2914B1026CC1}" srcOrd="1" destOrd="0" presId="urn:microsoft.com/office/officeart/2018/2/layout/IconLabelList"/>
    <dgm:cxn modelId="{14796AC0-41EE-4146-BBD4-A620A1FA9ABC}" type="presParOf" srcId="{5D4648F6-AECE-454B-8EA8-04CA19BD61A0}" destId="{B690EA69-C56F-4244-8A38-76B76F9E99CD}"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48A8BC-DC26-45BB-B317-D94355252E56}" type="doc">
      <dgm:prSet loTypeId="urn:microsoft.com/office/officeart/2005/8/layout/default" loCatId="list" qsTypeId="urn:microsoft.com/office/officeart/2005/8/quickstyle/simple4" qsCatId="simple" csTypeId="urn:microsoft.com/office/officeart/2005/8/colors/colorful2" csCatId="colorful" phldr="1"/>
      <dgm:spPr/>
      <dgm:t>
        <a:bodyPr/>
        <a:lstStyle/>
        <a:p>
          <a:endParaRPr lang="it-IT"/>
        </a:p>
      </dgm:t>
    </dgm:pt>
    <dgm:pt modelId="{AF0C1A6A-4BD8-4AAD-AEE2-0970B8AF2745}">
      <dgm:prSet/>
      <dgm:spPr/>
      <dgm:t>
        <a:bodyPr/>
        <a:lstStyle/>
        <a:p>
          <a:pPr rtl="0"/>
          <a:r>
            <a:rPr lang="it-IT" b="1" dirty="0"/>
            <a:t>PROGETTI SCOLASTICI</a:t>
          </a:r>
          <a:endParaRPr lang="it-IT" dirty="0"/>
        </a:p>
      </dgm:t>
    </dgm:pt>
    <dgm:pt modelId="{270C1A85-E4FC-4BEC-868E-0779B6AA2D31}" type="parTrans" cxnId="{C550979C-5CBE-45AC-A30B-2D11A4C82BCE}">
      <dgm:prSet/>
      <dgm:spPr/>
      <dgm:t>
        <a:bodyPr/>
        <a:lstStyle/>
        <a:p>
          <a:endParaRPr lang="it-IT"/>
        </a:p>
      </dgm:t>
    </dgm:pt>
    <dgm:pt modelId="{5D19D836-1BE9-47A6-81F3-B81CC5B91A2A}" type="sibTrans" cxnId="{C550979C-5CBE-45AC-A30B-2D11A4C82BCE}">
      <dgm:prSet/>
      <dgm:spPr/>
      <dgm:t>
        <a:bodyPr/>
        <a:lstStyle/>
        <a:p>
          <a:endParaRPr lang="it-IT"/>
        </a:p>
      </dgm:t>
    </dgm:pt>
    <dgm:pt modelId="{5D9C155B-ABA9-443A-B1FF-CB5393B9265D}">
      <dgm:prSet/>
      <dgm:spPr/>
      <dgm:t>
        <a:bodyPr/>
        <a:lstStyle/>
        <a:p>
          <a:pPr rtl="0"/>
          <a:r>
            <a:rPr lang="it-IT" b="1" dirty="0">
              <a:solidFill>
                <a:srgbClr val="FF0000"/>
              </a:solidFill>
            </a:rPr>
            <a:t>PROGETTI GRANDI ETA’</a:t>
          </a:r>
          <a:endParaRPr lang="it-IT" dirty="0">
            <a:solidFill>
              <a:srgbClr val="FF0000"/>
            </a:solidFill>
          </a:endParaRPr>
        </a:p>
      </dgm:t>
    </dgm:pt>
    <dgm:pt modelId="{0017A8DC-58F2-4990-A907-A2980F1AB0D2}" type="parTrans" cxnId="{D7F0628F-0285-4022-B1AC-C95C1E42CA68}">
      <dgm:prSet/>
      <dgm:spPr/>
      <dgm:t>
        <a:bodyPr/>
        <a:lstStyle/>
        <a:p>
          <a:endParaRPr lang="it-IT"/>
        </a:p>
      </dgm:t>
    </dgm:pt>
    <dgm:pt modelId="{CFB27E57-0911-4F0E-AF24-5236E7F364DC}" type="sibTrans" cxnId="{D7F0628F-0285-4022-B1AC-C95C1E42CA68}">
      <dgm:prSet/>
      <dgm:spPr/>
      <dgm:t>
        <a:bodyPr/>
        <a:lstStyle/>
        <a:p>
          <a:endParaRPr lang="it-IT"/>
        </a:p>
      </dgm:t>
    </dgm:pt>
    <dgm:pt modelId="{91DEF9BB-152F-4A0F-8282-666651EFCE47}">
      <dgm:prSet/>
      <dgm:spPr/>
      <dgm:t>
        <a:bodyPr/>
        <a:lstStyle/>
        <a:p>
          <a:pPr rtl="0"/>
          <a:r>
            <a:rPr lang="it-IT" b="1" dirty="0">
              <a:solidFill>
                <a:srgbClr val="FF0000"/>
              </a:solidFill>
            </a:rPr>
            <a:t>AMBIENTE = sport outdoor  </a:t>
          </a:r>
          <a:endParaRPr lang="it-IT" dirty="0">
            <a:solidFill>
              <a:srgbClr val="FF0000"/>
            </a:solidFill>
          </a:endParaRPr>
        </a:p>
      </dgm:t>
    </dgm:pt>
    <dgm:pt modelId="{C29B98F8-123E-4498-AD2E-1511DD978E92}" type="parTrans" cxnId="{EF3E4C21-33C0-4EB1-A63B-7D50F88BF7A2}">
      <dgm:prSet/>
      <dgm:spPr/>
      <dgm:t>
        <a:bodyPr/>
        <a:lstStyle/>
        <a:p>
          <a:endParaRPr lang="it-IT"/>
        </a:p>
      </dgm:t>
    </dgm:pt>
    <dgm:pt modelId="{9031EC22-0356-4722-8CDB-7803A8E0117D}" type="sibTrans" cxnId="{EF3E4C21-33C0-4EB1-A63B-7D50F88BF7A2}">
      <dgm:prSet/>
      <dgm:spPr/>
      <dgm:t>
        <a:bodyPr/>
        <a:lstStyle/>
        <a:p>
          <a:endParaRPr lang="it-IT"/>
        </a:p>
      </dgm:t>
    </dgm:pt>
    <dgm:pt modelId="{6CEC862C-E92E-4793-B3C2-7E0AE1D0A78F}">
      <dgm:prSet/>
      <dgm:spPr/>
      <dgm:t>
        <a:bodyPr/>
        <a:lstStyle/>
        <a:p>
          <a:pPr rtl="0"/>
          <a:r>
            <a:rPr lang="it-IT" b="1" dirty="0">
              <a:solidFill>
                <a:srgbClr val="FF0000"/>
              </a:solidFill>
            </a:rPr>
            <a:t>IMPIANTISTICA</a:t>
          </a:r>
          <a:endParaRPr lang="it-IT" dirty="0">
            <a:solidFill>
              <a:srgbClr val="FF0000"/>
            </a:solidFill>
          </a:endParaRPr>
        </a:p>
      </dgm:t>
    </dgm:pt>
    <dgm:pt modelId="{9C3439D7-ABD8-4113-899C-A69BB46177E9}" type="parTrans" cxnId="{0D44FCDA-A0AB-459A-BD73-14BC4F0DB9FA}">
      <dgm:prSet/>
      <dgm:spPr/>
      <dgm:t>
        <a:bodyPr/>
        <a:lstStyle/>
        <a:p>
          <a:endParaRPr lang="it-IT"/>
        </a:p>
      </dgm:t>
    </dgm:pt>
    <dgm:pt modelId="{8003B32E-66CD-4B18-800D-6EEC6B5638A2}" type="sibTrans" cxnId="{0D44FCDA-A0AB-459A-BD73-14BC4F0DB9FA}">
      <dgm:prSet/>
      <dgm:spPr/>
      <dgm:t>
        <a:bodyPr/>
        <a:lstStyle/>
        <a:p>
          <a:endParaRPr lang="it-IT"/>
        </a:p>
      </dgm:t>
    </dgm:pt>
    <dgm:pt modelId="{B4E219FE-2B68-49F4-B07D-89E1E6AE60BF}">
      <dgm:prSet/>
      <dgm:spPr/>
      <dgm:t>
        <a:bodyPr/>
        <a:lstStyle/>
        <a:p>
          <a:pPr rtl="0"/>
          <a:r>
            <a:rPr lang="it-IT" b="1" dirty="0"/>
            <a:t>FORMAZIONE</a:t>
          </a:r>
          <a:endParaRPr lang="it-IT" dirty="0"/>
        </a:p>
      </dgm:t>
    </dgm:pt>
    <dgm:pt modelId="{EE22532B-3F7D-404B-86D8-B9549AC7F2FE}" type="parTrans" cxnId="{F6890501-4A8F-4083-9170-B3AAE743FA4D}">
      <dgm:prSet/>
      <dgm:spPr/>
      <dgm:t>
        <a:bodyPr/>
        <a:lstStyle/>
        <a:p>
          <a:endParaRPr lang="it-IT"/>
        </a:p>
      </dgm:t>
    </dgm:pt>
    <dgm:pt modelId="{239538C7-949B-4796-9FB0-89513897C514}" type="sibTrans" cxnId="{F6890501-4A8F-4083-9170-B3AAE743FA4D}">
      <dgm:prSet/>
      <dgm:spPr/>
      <dgm:t>
        <a:bodyPr/>
        <a:lstStyle/>
        <a:p>
          <a:endParaRPr lang="it-IT"/>
        </a:p>
      </dgm:t>
    </dgm:pt>
    <dgm:pt modelId="{01D143B6-23FF-4699-A9F5-DA3CEA431AEF}">
      <dgm:prSet/>
      <dgm:spPr/>
      <dgm:t>
        <a:bodyPr/>
        <a:lstStyle/>
        <a:p>
          <a:pPr rtl="0"/>
          <a:r>
            <a:rPr lang="it-IT" b="1" u="sng"/>
            <a:t>OUTDOOR ’</a:t>
          </a:r>
        </a:p>
      </dgm:t>
    </dgm:pt>
    <dgm:pt modelId="{E57E6CCD-4D00-4724-85AF-1F2188B3058A}" type="parTrans" cxnId="{E60494FF-EFAA-4EE3-9625-952F792C70C0}">
      <dgm:prSet/>
      <dgm:spPr/>
      <dgm:t>
        <a:bodyPr/>
        <a:lstStyle/>
        <a:p>
          <a:endParaRPr lang="it-IT"/>
        </a:p>
      </dgm:t>
    </dgm:pt>
    <dgm:pt modelId="{0C070AF7-F2CB-45D8-9B77-1A382B8B0E83}" type="sibTrans" cxnId="{E60494FF-EFAA-4EE3-9625-952F792C70C0}">
      <dgm:prSet/>
      <dgm:spPr/>
      <dgm:t>
        <a:bodyPr/>
        <a:lstStyle/>
        <a:p>
          <a:endParaRPr lang="it-IT"/>
        </a:p>
      </dgm:t>
    </dgm:pt>
    <dgm:pt modelId="{45DE34D0-0FAB-41B5-B4E1-EC701038D5E1}">
      <dgm:prSet/>
      <dgm:spPr/>
      <dgm:t>
        <a:bodyPr/>
        <a:lstStyle/>
        <a:p>
          <a:pPr rtl="0"/>
          <a:r>
            <a:rPr lang="it-IT" b="1" dirty="0"/>
            <a:t>CULTURA</a:t>
          </a:r>
          <a:endParaRPr lang="it-IT" dirty="0"/>
        </a:p>
      </dgm:t>
    </dgm:pt>
    <dgm:pt modelId="{AEB5E2A1-E5B7-424A-88E5-E855B8C89011}" type="sibTrans" cxnId="{AB7F5542-86E8-4EC6-B935-E8342592083B}">
      <dgm:prSet/>
      <dgm:spPr/>
      <dgm:t>
        <a:bodyPr/>
        <a:lstStyle/>
        <a:p>
          <a:endParaRPr lang="it-IT"/>
        </a:p>
      </dgm:t>
    </dgm:pt>
    <dgm:pt modelId="{74518B04-8A29-47F6-8782-7EC97FA14C41}" type="parTrans" cxnId="{AB7F5542-86E8-4EC6-B935-E8342592083B}">
      <dgm:prSet/>
      <dgm:spPr/>
      <dgm:t>
        <a:bodyPr/>
        <a:lstStyle/>
        <a:p>
          <a:endParaRPr lang="it-IT"/>
        </a:p>
      </dgm:t>
    </dgm:pt>
    <dgm:pt modelId="{7C6F2D90-1B94-47C1-86AC-543F656B66B2}">
      <dgm:prSet/>
      <dgm:spPr/>
      <dgm:t>
        <a:bodyPr/>
        <a:lstStyle/>
        <a:p>
          <a:pPr rtl="0"/>
          <a:r>
            <a:rPr lang="it-IT" b="1" dirty="0"/>
            <a:t>INTEGRAZIONE</a:t>
          </a:r>
          <a:endParaRPr lang="it-IT" dirty="0"/>
        </a:p>
      </dgm:t>
    </dgm:pt>
    <dgm:pt modelId="{932E36F2-7E41-438F-9E89-B31EAFE093BB}" type="sibTrans" cxnId="{AD3D81E2-F2ED-4937-BD7C-4F22196FBD93}">
      <dgm:prSet/>
      <dgm:spPr/>
      <dgm:t>
        <a:bodyPr/>
        <a:lstStyle/>
        <a:p>
          <a:endParaRPr lang="it-IT"/>
        </a:p>
      </dgm:t>
    </dgm:pt>
    <dgm:pt modelId="{1FEA915E-DF09-469F-96BE-65D0290D2949}" type="parTrans" cxnId="{AD3D81E2-F2ED-4937-BD7C-4F22196FBD93}">
      <dgm:prSet/>
      <dgm:spPr/>
      <dgm:t>
        <a:bodyPr/>
        <a:lstStyle/>
        <a:p>
          <a:endParaRPr lang="it-IT"/>
        </a:p>
      </dgm:t>
    </dgm:pt>
    <dgm:pt modelId="{F493CF0B-0FC2-4289-8432-878415D326D0}">
      <dgm:prSet/>
      <dgm:spPr/>
      <dgm:t>
        <a:bodyPr/>
        <a:lstStyle/>
        <a:p>
          <a:pPr rtl="0"/>
          <a:r>
            <a:rPr lang="it-IT" b="1" dirty="0"/>
            <a:t>EVENTI E TURISMO </a:t>
          </a:r>
        </a:p>
      </dgm:t>
    </dgm:pt>
    <dgm:pt modelId="{EA9042B7-C91F-45E6-AB92-1855C7F3EC05}" type="sibTrans" cxnId="{2F2E6AB2-0111-4387-B9E9-27CDC3C0E8B8}">
      <dgm:prSet/>
      <dgm:spPr/>
      <dgm:t>
        <a:bodyPr/>
        <a:lstStyle/>
        <a:p>
          <a:endParaRPr lang="it-IT"/>
        </a:p>
      </dgm:t>
    </dgm:pt>
    <dgm:pt modelId="{C274C77E-A1EB-4997-BECB-AAFF93A5A532}" type="parTrans" cxnId="{2F2E6AB2-0111-4387-B9E9-27CDC3C0E8B8}">
      <dgm:prSet/>
      <dgm:spPr/>
      <dgm:t>
        <a:bodyPr/>
        <a:lstStyle/>
        <a:p>
          <a:endParaRPr lang="it-IT"/>
        </a:p>
      </dgm:t>
    </dgm:pt>
    <dgm:pt modelId="{7D934958-D97A-4FA4-8497-7983BB77C46D}">
      <dgm:prSet/>
      <dgm:spPr/>
      <dgm:t>
        <a:bodyPr/>
        <a:lstStyle/>
        <a:p>
          <a:pPr rtl="0"/>
          <a:r>
            <a:rPr lang="it-IT" b="1" u="none" dirty="0"/>
            <a:t>MONDO DELLA DISABILITA</a:t>
          </a:r>
          <a:r>
            <a:rPr lang="it-IT" u="sng" dirty="0"/>
            <a:t>’</a:t>
          </a:r>
        </a:p>
      </dgm:t>
    </dgm:pt>
    <dgm:pt modelId="{581959F6-DBB8-45C6-A863-C6E3A1D03FDF}" type="sibTrans" cxnId="{FF7AED59-D115-46E7-B35A-FA828A832DEA}">
      <dgm:prSet/>
      <dgm:spPr/>
      <dgm:t>
        <a:bodyPr/>
        <a:lstStyle/>
        <a:p>
          <a:endParaRPr lang="it-IT"/>
        </a:p>
      </dgm:t>
    </dgm:pt>
    <dgm:pt modelId="{80361BBE-DA49-46A4-8B3A-F39B2050C44A}" type="parTrans" cxnId="{FF7AED59-D115-46E7-B35A-FA828A832DEA}">
      <dgm:prSet/>
      <dgm:spPr/>
      <dgm:t>
        <a:bodyPr/>
        <a:lstStyle/>
        <a:p>
          <a:endParaRPr lang="it-IT"/>
        </a:p>
      </dgm:t>
    </dgm:pt>
    <dgm:pt modelId="{1EBE89C5-2A6D-F54D-8EB0-2CA94221C14B}" type="pres">
      <dgm:prSet presAssocID="{0F48A8BC-DC26-45BB-B317-D94355252E56}" presName="diagram" presStyleCnt="0">
        <dgm:presLayoutVars>
          <dgm:dir/>
          <dgm:resizeHandles val="exact"/>
        </dgm:presLayoutVars>
      </dgm:prSet>
      <dgm:spPr/>
    </dgm:pt>
    <dgm:pt modelId="{143FFDC2-3755-3E4D-8EA7-A4C5166E9329}" type="pres">
      <dgm:prSet presAssocID="{AF0C1A6A-4BD8-4AAD-AEE2-0970B8AF2745}" presName="node" presStyleLbl="node1" presStyleIdx="0" presStyleCnt="10">
        <dgm:presLayoutVars>
          <dgm:bulletEnabled val="1"/>
        </dgm:presLayoutVars>
      </dgm:prSet>
      <dgm:spPr/>
    </dgm:pt>
    <dgm:pt modelId="{D45CFF8C-8639-784E-8A25-EBAEEFE9BA43}" type="pres">
      <dgm:prSet presAssocID="{5D19D836-1BE9-47A6-81F3-B81CC5B91A2A}" presName="sibTrans" presStyleCnt="0"/>
      <dgm:spPr/>
    </dgm:pt>
    <dgm:pt modelId="{752EF19A-801D-2149-80D4-3496D3308886}" type="pres">
      <dgm:prSet presAssocID="{5D9C155B-ABA9-443A-B1FF-CB5393B9265D}" presName="node" presStyleLbl="node1" presStyleIdx="1" presStyleCnt="10">
        <dgm:presLayoutVars>
          <dgm:bulletEnabled val="1"/>
        </dgm:presLayoutVars>
      </dgm:prSet>
      <dgm:spPr/>
    </dgm:pt>
    <dgm:pt modelId="{B814B4FF-52BF-0F46-8A2C-ECA592D94ECB}" type="pres">
      <dgm:prSet presAssocID="{CFB27E57-0911-4F0E-AF24-5236E7F364DC}" presName="sibTrans" presStyleCnt="0"/>
      <dgm:spPr/>
    </dgm:pt>
    <dgm:pt modelId="{BA29ABC6-1C97-CE44-A538-A4883AD5B0E5}" type="pres">
      <dgm:prSet presAssocID="{91DEF9BB-152F-4A0F-8282-666651EFCE47}" presName="node" presStyleLbl="node1" presStyleIdx="2" presStyleCnt="10">
        <dgm:presLayoutVars>
          <dgm:bulletEnabled val="1"/>
        </dgm:presLayoutVars>
      </dgm:prSet>
      <dgm:spPr/>
    </dgm:pt>
    <dgm:pt modelId="{59FE91A1-F035-FD4A-8239-EE849B2FC68F}" type="pres">
      <dgm:prSet presAssocID="{9031EC22-0356-4722-8CDB-7803A8E0117D}" presName="sibTrans" presStyleCnt="0"/>
      <dgm:spPr/>
    </dgm:pt>
    <dgm:pt modelId="{1B4DE824-8793-F845-AA9C-F5B147500EF5}" type="pres">
      <dgm:prSet presAssocID="{6CEC862C-E92E-4793-B3C2-7E0AE1D0A78F}" presName="node" presStyleLbl="node1" presStyleIdx="3" presStyleCnt="10">
        <dgm:presLayoutVars>
          <dgm:bulletEnabled val="1"/>
        </dgm:presLayoutVars>
      </dgm:prSet>
      <dgm:spPr/>
    </dgm:pt>
    <dgm:pt modelId="{D43D3E84-3DF0-7D49-BE8D-525874071A93}" type="pres">
      <dgm:prSet presAssocID="{8003B32E-66CD-4B18-800D-6EEC6B5638A2}" presName="sibTrans" presStyleCnt="0"/>
      <dgm:spPr/>
    </dgm:pt>
    <dgm:pt modelId="{8BF173FC-D95A-3244-B98A-EDE1F47CA228}" type="pres">
      <dgm:prSet presAssocID="{F493CF0B-0FC2-4289-8432-878415D326D0}" presName="node" presStyleLbl="node1" presStyleIdx="4" presStyleCnt="10">
        <dgm:presLayoutVars>
          <dgm:bulletEnabled val="1"/>
        </dgm:presLayoutVars>
      </dgm:prSet>
      <dgm:spPr/>
    </dgm:pt>
    <dgm:pt modelId="{21FD0FD4-B862-6F47-BA7F-FB11ED6E867A}" type="pres">
      <dgm:prSet presAssocID="{EA9042B7-C91F-45E6-AB92-1855C7F3EC05}" presName="sibTrans" presStyleCnt="0"/>
      <dgm:spPr/>
    </dgm:pt>
    <dgm:pt modelId="{00873B88-192C-8547-A1C5-6C63FD6C283B}" type="pres">
      <dgm:prSet presAssocID="{7C6F2D90-1B94-47C1-86AC-543F656B66B2}" presName="node" presStyleLbl="node1" presStyleIdx="5" presStyleCnt="10">
        <dgm:presLayoutVars>
          <dgm:bulletEnabled val="1"/>
        </dgm:presLayoutVars>
      </dgm:prSet>
      <dgm:spPr/>
    </dgm:pt>
    <dgm:pt modelId="{A3184A4E-BE7E-BE44-9B36-31723E0AEFB7}" type="pres">
      <dgm:prSet presAssocID="{932E36F2-7E41-438F-9E89-B31EAFE093BB}" presName="sibTrans" presStyleCnt="0"/>
      <dgm:spPr/>
    </dgm:pt>
    <dgm:pt modelId="{CEA12335-C2B9-A146-BDE5-D1D40117386D}" type="pres">
      <dgm:prSet presAssocID="{45DE34D0-0FAB-41B5-B4E1-EC701038D5E1}" presName="node" presStyleLbl="node1" presStyleIdx="6" presStyleCnt="10">
        <dgm:presLayoutVars>
          <dgm:bulletEnabled val="1"/>
        </dgm:presLayoutVars>
      </dgm:prSet>
      <dgm:spPr/>
    </dgm:pt>
    <dgm:pt modelId="{C37655C1-C133-2C4C-A0EF-C62ECCA317DB}" type="pres">
      <dgm:prSet presAssocID="{AEB5E2A1-E5B7-424A-88E5-E855B8C89011}" presName="sibTrans" presStyleCnt="0"/>
      <dgm:spPr/>
    </dgm:pt>
    <dgm:pt modelId="{3E0AD010-CCCE-3841-A7E1-536D9EBE20A2}" type="pres">
      <dgm:prSet presAssocID="{B4E219FE-2B68-49F4-B07D-89E1E6AE60BF}" presName="node" presStyleLbl="node1" presStyleIdx="7" presStyleCnt="10">
        <dgm:presLayoutVars>
          <dgm:bulletEnabled val="1"/>
        </dgm:presLayoutVars>
      </dgm:prSet>
      <dgm:spPr/>
    </dgm:pt>
    <dgm:pt modelId="{E2D825C6-EA04-6844-99DF-085FF578EAE4}" type="pres">
      <dgm:prSet presAssocID="{239538C7-949B-4796-9FB0-89513897C514}" presName="sibTrans" presStyleCnt="0"/>
      <dgm:spPr/>
    </dgm:pt>
    <dgm:pt modelId="{E29F350D-6EE5-D24A-807D-2C4DA4384B54}" type="pres">
      <dgm:prSet presAssocID="{01D143B6-23FF-4699-A9F5-DA3CEA431AEF}" presName="node" presStyleLbl="node1" presStyleIdx="8" presStyleCnt="10">
        <dgm:presLayoutVars>
          <dgm:bulletEnabled val="1"/>
        </dgm:presLayoutVars>
      </dgm:prSet>
      <dgm:spPr/>
    </dgm:pt>
    <dgm:pt modelId="{83C44C48-AB70-5E40-9815-BF91DA4DA7F2}" type="pres">
      <dgm:prSet presAssocID="{0C070AF7-F2CB-45D8-9B77-1A382B8B0E83}" presName="sibTrans" presStyleCnt="0"/>
      <dgm:spPr/>
    </dgm:pt>
    <dgm:pt modelId="{DF314463-D744-524F-9C44-78E905DF5D5E}" type="pres">
      <dgm:prSet presAssocID="{7D934958-D97A-4FA4-8497-7983BB77C46D}" presName="node" presStyleLbl="node1" presStyleIdx="9" presStyleCnt="10">
        <dgm:presLayoutVars>
          <dgm:bulletEnabled val="1"/>
        </dgm:presLayoutVars>
      </dgm:prSet>
      <dgm:spPr/>
    </dgm:pt>
  </dgm:ptLst>
  <dgm:cxnLst>
    <dgm:cxn modelId="{F6890501-4A8F-4083-9170-B3AAE743FA4D}" srcId="{0F48A8BC-DC26-45BB-B317-D94355252E56}" destId="{B4E219FE-2B68-49F4-B07D-89E1E6AE60BF}" srcOrd="7" destOrd="0" parTransId="{EE22532B-3F7D-404B-86D8-B9549AC7F2FE}" sibTransId="{239538C7-949B-4796-9FB0-89513897C514}"/>
    <dgm:cxn modelId="{2016E003-B0AE-8947-A0C7-56076B036BED}" type="presOf" srcId="{45DE34D0-0FAB-41B5-B4E1-EC701038D5E1}" destId="{CEA12335-C2B9-A146-BDE5-D1D40117386D}" srcOrd="0" destOrd="0" presId="urn:microsoft.com/office/officeart/2005/8/layout/default"/>
    <dgm:cxn modelId="{113B2513-696C-CA44-BCE5-6FE37C659CE2}" type="presOf" srcId="{F493CF0B-0FC2-4289-8432-878415D326D0}" destId="{8BF173FC-D95A-3244-B98A-EDE1F47CA228}" srcOrd="0" destOrd="0" presId="urn:microsoft.com/office/officeart/2005/8/layout/default"/>
    <dgm:cxn modelId="{8252FA1B-477E-4F43-99C2-94A0EA2A5C28}" type="presOf" srcId="{B4E219FE-2B68-49F4-B07D-89E1E6AE60BF}" destId="{3E0AD010-CCCE-3841-A7E1-536D9EBE20A2}" srcOrd="0" destOrd="0" presId="urn:microsoft.com/office/officeart/2005/8/layout/default"/>
    <dgm:cxn modelId="{EF3E4C21-33C0-4EB1-A63B-7D50F88BF7A2}" srcId="{0F48A8BC-DC26-45BB-B317-D94355252E56}" destId="{91DEF9BB-152F-4A0F-8282-666651EFCE47}" srcOrd="2" destOrd="0" parTransId="{C29B98F8-123E-4498-AD2E-1511DD978E92}" sibTransId="{9031EC22-0356-4722-8CDB-7803A8E0117D}"/>
    <dgm:cxn modelId="{74FA1739-8FA0-A84C-BBD7-A5E72DBAD20A}" type="presOf" srcId="{AF0C1A6A-4BD8-4AAD-AEE2-0970B8AF2745}" destId="{143FFDC2-3755-3E4D-8EA7-A4C5166E9329}" srcOrd="0" destOrd="0" presId="urn:microsoft.com/office/officeart/2005/8/layout/default"/>
    <dgm:cxn modelId="{D6E8BB3A-A19B-0D43-9E96-A161F3147D69}" type="presOf" srcId="{91DEF9BB-152F-4A0F-8282-666651EFCE47}" destId="{BA29ABC6-1C97-CE44-A538-A4883AD5B0E5}" srcOrd="0" destOrd="0" presId="urn:microsoft.com/office/officeart/2005/8/layout/default"/>
    <dgm:cxn modelId="{AB7F5542-86E8-4EC6-B935-E8342592083B}" srcId="{0F48A8BC-DC26-45BB-B317-D94355252E56}" destId="{45DE34D0-0FAB-41B5-B4E1-EC701038D5E1}" srcOrd="6" destOrd="0" parTransId="{74518B04-8A29-47F6-8782-7EC97FA14C41}" sibTransId="{AEB5E2A1-E5B7-424A-88E5-E855B8C89011}"/>
    <dgm:cxn modelId="{FF7AED59-D115-46E7-B35A-FA828A832DEA}" srcId="{0F48A8BC-DC26-45BB-B317-D94355252E56}" destId="{7D934958-D97A-4FA4-8497-7983BB77C46D}" srcOrd="9" destOrd="0" parTransId="{80361BBE-DA49-46A4-8B3A-F39B2050C44A}" sibTransId="{581959F6-DBB8-45C6-A863-C6E3A1D03FDF}"/>
    <dgm:cxn modelId="{62CF805E-72FE-7C40-ABCB-1AB9864A563A}" type="presOf" srcId="{01D143B6-23FF-4699-A9F5-DA3CEA431AEF}" destId="{E29F350D-6EE5-D24A-807D-2C4DA4384B54}" srcOrd="0" destOrd="0" presId="urn:microsoft.com/office/officeart/2005/8/layout/default"/>
    <dgm:cxn modelId="{3264977E-A487-3240-B375-60A44A144390}" type="presOf" srcId="{0F48A8BC-DC26-45BB-B317-D94355252E56}" destId="{1EBE89C5-2A6D-F54D-8EB0-2CA94221C14B}" srcOrd="0" destOrd="0" presId="urn:microsoft.com/office/officeart/2005/8/layout/default"/>
    <dgm:cxn modelId="{D7F0628F-0285-4022-B1AC-C95C1E42CA68}" srcId="{0F48A8BC-DC26-45BB-B317-D94355252E56}" destId="{5D9C155B-ABA9-443A-B1FF-CB5393B9265D}" srcOrd="1" destOrd="0" parTransId="{0017A8DC-58F2-4990-A907-A2980F1AB0D2}" sibTransId="{CFB27E57-0911-4F0E-AF24-5236E7F364DC}"/>
    <dgm:cxn modelId="{C550979C-5CBE-45AC-A30B-2D11A4C82BCE}" srcId="{0F48A8BC-DC26-45BB-B317-D94355252E56}" destId="{AF0C1A6A-4BD8-4AAD-AEE2-0970B8AF2745}" srcOrd="0" destOrd="0" parTransId="{270C1A85-E4FC-4BEC-868E-0779B6AA2D31}" sibTransId="{5D19D836-1BE9-47A6-81F3-B81CC5B91A2A}"/>
    <dgm:cxn modelId="{2F2E6AB2-0111-4387-B9E9-27CDC3C0E8B8}" srcId="{0F48A8BC-DC26-45BB-B317-D94355252E56}" destId="{F493CF0B-0FC2-4289-8432-878415D326D0}" srcOrd="4" destOrd="0" parTransId="{C274C77E-A1EB-4997-BECB-AAFF93A5A532}" sibTransId="{EA9042B7-C91F-45E6-AB92-1855C7F3EC05}"/>
    <dgm:cxn modelId="{BC128CD2-6AEC-AE47-AA97-CBD5D3955596}" type="presOf" srcId="{7C6F2D90-1B94-47C1-86AC-543F656B66B2}" destId="{00873B88-192C-8547-A1C5-6C63FD6C283B}" srcOrd="0" destOrd="0" presId="urn:microsoft.com/office/officeart/2005/8/layout/default"/>
    <dgm:cxn modelId="{0D44FCDA-A0AB-459A-BD73-14BC4F0DB9FA}" srcId="{0F48A8BC-DC26-45BB-B317-D94355252E56}" destId="{6CEC862C-E92E-4793-B3C2-7E0AE1D0A78F}" srcOrd="3" destOrd="0" parTransId="{9C3439D7-ABD8-4113-899C-A69BB46177E9}" sibTransId="{8003B32E-66CD-4B18-800D-6EEC6B5638A2}"/>
    <dgm:cxn modelId="{AD3D81E2-F2ED-4937-BD7C-4F22196FBD93}" srcId="{0F48A8BC-DC26-45BB-B317-D94355252E56}" destId="{7C6F2D90-1B94-47C1-86AC-543F656B66B2}" srcOrd="5" destOrd="0" parTransId="{1FEA915E-DF09-469F-96BE-65D0290D2949}" sibTransId="{932E36F2-7E41-438F-9E89-B31EAFE093BB}"/>
    <dgm:cxn modelId="{6C4B7FE6-55A3-C248-898D-C97301157E18}" type="presOf" srcId="{5D9C155B-ABA9-443A-B1FF-CB5393B9265D}" destId="{752EF19A-801D-2149-80D4-3496D3308886}" srcOrd="0" destOrd="0" presId="urn:microsoft.com/office/officeart/2005/8/layout/default"/>
    <dgm:cxn modelId="{53DE7EEE-26CE-5042-9C2F-F0BCE57016DD}" type="presOf" srcId="{6CEC862C-E92E-4793-B3C2-7E0AE1D0A78F}" destId="{1B4DE824-8793-F845-AA9C-F5B147500EF5}" srcOrd="0" destOrd="0" presId="urn:microsoft.com/office/officeart/2005/8/layout/default"/>
    <dgm:cxn modelId="{8E2035FD-73A5-D34F-B102-D381587E946B}" type="presOf" srcId="{7D934958-D97A-4FA4-8497-7983BB77C46D}" destId="{DF314463-D744-524F-9C44-78E905DF5D5E}" srcOrd="0" destOrd="0" presId="urn:microsoft.com/office/officeart/2005/8/layout/default"/>
    <dgm:cxn modelId="{E60494FF-EFAA-4EE3-9625-952F792C70C0}" srcId="{0F48A8BC-DC26-45BB-B317-D94355252E56}" destId="{01D143B6-23FF-4699-A9F5-DA3CEA431AEF}" srcOrd="8" destOrd="0" parTransId="{E57E6CCD-4D00-4724-85AF-1F2188B3058A}" sibTransId="{0C070AF7-F2CB-45D8-9B77-1A382B8B0E83}"/>
    <dgm:cxn modelId="{37ABE45E-CD98-B246-AB99-068FDD2B1A65}" type="presParOf" srcId="{1EBE89C5-2A6D-F54D-8EB0-2CA94221C14B}" destId="{143FFDC2-3755-3E4D-8EA7-A4C5166E9329}" srcOrd="0" destOrd="0" presId="urn:microsoft.com/office/officeart/2005/8/layout/default"/>
    <dgm:cxn modelId="{DCCE6E86-F4C4-6245-A50F-65CB6AF1A78F}" type="presParOf" srcId="{1EBE89C5-2A6D-F54D-8EB0-2CA94221C14B}" destId="{D45CFF8C-8639-784E-8A25-EBAEEFE9BA43}" srcOrd="1" destOrd="0" presId="urn:microsoft.com/office/officeart/2005/8/layout/default"/>
    <dgm:cxn modelId="{62379101-E3F8-144A-9F67-348155663314}" type="presParOf" srcId="{1EBE89C5-2A6D-F54D-8EB0-2CA94221C14B}" destId="{752EF19A-801D-2149-80D4-3496D3308886}" srcOrd="2" destOrd="0" presId="urn:microsoft.com/office/officeart/2005/8/layout/default"/>
    <dgm:cxn modelId="{E27EB015-DFD1-E647-BA14-591B4BDD4811}" type="presParOf" srcId="{1EBE89C5-2A6D-F54D-8EB0-2CA94221C14B}" destId="{B814B4FF-52BF-0F46-8A2C-ECA592D94ECB}" srcOrd="3" destOrd="0" presId="urn:microsoft.com/office/officeart/2005/8/layout/default"/>
    <dgm:cxn modelId="{C0CCEC07-7F97-B141-997A-083EDBADBD3D}" type="presParOf" srcId="{1EBE89C5-2A6D-F54D-8EB0-2CA94221C14B}" destId="{BA29ABC6-1C97-CE44-A538-A4883AD5B0E5}" srcOrd="4" destOrd="0" presId="urn:microsoft.com/office/officeart/2005/8/layout/default"/>
    <dgm:cxn modelId="{77FEAB9A-6278-F442-813C-AF5855AEE0B8}" type="presParOf" srcId="{1EBE89C5-2A6D-F54D-8EB0-2CA94221C14B}" destId="{59FE91A1-F035-FD4A-8239-EE849B2FC68F}" srcOrd="5" destOrd="0" presId="urn:microsoft.com/office/officeart/2005/8/layout/default"/>
    <dgm:cxn modelId="{E4F5372D-10AC-6641-AE78-DAD2F721E2D4}" type="presParOf" srcId="{1EBE89C5-2A6D-F54D-8EB0-2CA94221C14B}" destId="{1B4DE824-8793-F845-AA9C-F5B147500EF5}" srcOrd="6" destOrd="0" presId="urn:microsoft.com/office/officeart/2005/8/layout/default"/>
    <dgm:cxn modelId="{135B8FC2-4CD8-6A43-A669-37A851B327AF}" type="presParOf" srcId="{1EBE89C5-2A6D-F54D-8EB0-2CA94221C14B}" destId="{D43D3E84-3DF0-7D49-BE8D-525874071A93}" srcOrd="7" destOrd="0" presId="urn:microsoft.com/office/officeart/2005/8/layout/default"/>
    <dgm:cxn modelId="{0D2513D9-E379-404F-8ADA-DE368409EB02}" type="presParOf" srcId="{1EBE89C5-2A6D-F54D-8EB0-2CA94221C14B}" destId="{8BF173FC-D95A-3244-B98A-EDE1F47CA228}" srcOrd="8" destOrd="0" presId="urn:microsoft.com/office/officeart/2005/8/layout/default"/>
    <dgm:cxn modelId="{BF9843A3-45DA-2341-B800-91C6FBF8FB8F}" type="presParOf" srcId="{1EBE89C5-2A6D-F54D-8EB0-2CA94221C14B}" destId="{21FD0FD4-B862-6F47-BA7F-FB11ED6E867A}" srcOrd="9" destOrd="0" presId="urn:microsoft.com/office/officeart/2005/8/layout/default"/>
    <dgm:cxn modelId="{7315B67B-AD68-1148-8B12-877A57E0B6C1}" type="presParOf" srcId="{1EBE89C5-2A6D-F54D-8EB0-2CA94221C14B}" destId="{00873B88-192C-8547-A1C5-6C63FD6C283B}" srcOrd="10" destOrd="0" presId="urn:microsoft.com/office/officeart/2005/8/layout/default"/>
    <dgm:cxn modelId="{EB85E574-6061-2140-B4D3-D9C4FD49644B}" type="presParOf" srcId="{1EBE89C5-2A6D-F54D-8EB0-2CA94221C14B}" destId="{A3184A4E-BE7E-BE44-9B36-31723E0AEFB7}" srcOrd="11" destOrd="0" presId="urn:microsoft.com/office/officeart/2005/8/layout/default"/>
    <dgm:cxn modelId="{045495B0-CC2D-7347-904C-9C5AE0694BAF}" type="presParOf" srcId="{1EBE89C5-2A6D-F54D-8EB0-2CA94221C14B}" destId="{CEA12335-C2B9-A146-BDE5-D1D40117386D}" srcOrd="12" destOrd="0" presId="urn:microsoft.com/office/officeart/2005/8/layout/default"/>
    <dgm:cxn modelId="{741633D0-9B25-4946-BE3B-396BFA6604C0}" type="presParOf" srcId="{1EBE89C5-2A6D-F54D-8EB0-2CA94221C14B}" destId="{C37655C1-C133-2C4C-A0EF-C62ECCA317DB}" srcOrd="13" destOrd="0" presId="urn:microsoft.com/office/officeart/2005/8/layout/default"/>
    <dgm:cxn modelId="{252E7BA8-7604-A44D-93FC-52C848AF4D20}" type="presParOf" srcId="{1EBE89C5-2A6D-F54D-8EB0-2CA94221C14B}" destId="{3E0AD010-CCCE-3841-A7E1-536D9EBE20A2}" srcOrd="14" destOrd="0" presId="urn:microsoft.com/office/officeart/2005/8/layout/default"/>
    <dgm:cxn modelId="{3B69A579-413E-FB42-99D7-2A57568394C2}" type="presParOf" srcId="{1EBE89C5-2A6D-F54D-8EB0-2CA94221C14B}" destId="{E2D825C6-EA04-6844-99DF-085FF578EAE4}" srcOrd="15" destOrd="0" presId="urn:microsoft.com/office/officeart/2005/8/layout/default"/>
    <dgm:cxn modelId="{6AE13EE7-6901-6A45-BCC9-ABF63DF15E4A}" type="presParOf" srcId="{1EBE89C5-2A6D-F54D-8EB0-2CA94221C14B}" destId="{E29F350D-6EE5-D24A-807D-2C4DA4384B54}" srcOrd="16" destOrd="0" presId="urn:microsoft.com/office/officeart/2005/8/layout/default"/>
    <dgm:cxn modelId="{75F192D6-0028-1B4E-A24B-1F4F00BE7F47}" type="presParOf" srcId="{1EBE89C5-2A6D-F54D-8EB0-2CA94221C14B}" destId="{83C44C48-AB70-5E40-9815-BF91DA4DA7F2}" srcOrd="17" destOrd="0" presId="urn:microsoft.com/office/officeart/2005/8/layout/default"/>
    <dgm:cxn modelId="{B800B636-CD13-A844-81FB-237153A42C9D}" type="presParOf" srcId="{1EBE89C5-2A6D-F54D-8EB0-2CA94221C14B}" destId="{DF314463-D744-524F-9C44-78E905DF5D5E}"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ECB57EA-4B24-4C95-9F6D-710207D2D54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it-IT"/>
        </a:p>
      </dgm:t>
    </dgm:pt>
    <dgm:pt modelId="{A259A88A-C756-48E3-939F-3DC62DDE7F4E}">
      <dgm:prSet/>
      <dgm:spPr/>
      <dgm:t>
        <a:bodyPr/>
        <a:lstStyle/>
        <a:p>
          <a:pPr rtl="0"/>
          <a:r>
            <a:rPr lang="it-IT" dirty="0">
              <a:solidFill>
                <a:srgbClr val="FF0000"/>
              </a:solidFill>
            </a:rPr>
            <a:t>Comunità europea (vari dipartimenti)</a:t>
          </a:r>
        </a:p>
      </dgm:t>
    </dgm:pt>
    <dgm:pt modelId="{1A0DD798-DF35-4DE6-A487-A562F69D661B}" type="parTrans" cxnId="{9B2D9624-8E3E-4749-9E6A-789E53E2D7BD}">
      <dgm:prSet/>
      <dgm:spPr/>
      <dgm:t>
        <a:bodyPr/>
        <a:lstStyle/>
        <a:p>
          <a:endParaRPr lang="it-IT"/>
        </a:p>
      </dgm:t>
    </dgm:pt>
    <dgm:pt modelId="{77DAA980-C1C6-4902-8E02-56B000234CF4}" type="sibTrans" cxnId="{9B2D9624-8E3E-4749-9E6A-789E53E2D7BD}">
      <dgm:prSet/>
      <dgm:spPr/>
      <dgm:t>
        <a:bodyPr/>
        <a:lstStyle/>
        <a:p>
          <a:endParaRPr lang="it-IT"/>
        </a:p>
      </dgm:t>
    </dgm:pt>
    <dgm:pt modelId="{67834F4D-DE92-4EC6-8EE5-2E4551E3FE8B}">
      <dgm:prSet/>
      <dgm:spPr/>
      <dgm:t>
        <a:bodyPr/>
        <a:lstStyle/>
        <a:p>
          <a:pPr rtl="0"/>
          <a:r>
            <a:rPr lang="it-IT" dirty="0"/>
            <a:t>Dipartimento Sport, Sport e Salute, Coni, EPS</a:t>
          </a:r>
        </a:p>
      </dgm:t>
    </dgm:pt>
    <dgm:pt modelId="{14C06D57-F5E4-46D9-8A28-4C5D08F4B251}" type="parTrans" cxnId="{67FBF3EB-8F51-4B41-A726-3924B68FD4E5}">
      <dgm:prSet/>
      <dgm:spPr/>
      <dgm:t>
        <a:bodyPr/>
        <a:lstStyle/>
        <a:p>
          <a:endParaRPr lang="it-IT"/>
        </a:p>
      </dgm:t>
    </dgm:pt>
    <dgm:pt modelId="{1ABB124C-014C-4AF1-A459-264B103CDFCD}" type="sibTrans" cxnId="{67FBF3EB-8F51-4B41-A726-3924B68FD4E5}">
      <dgm:prSet/>
      <dgm:spPr/>
      <dgm:t>
        <a:bodyPr/>
        <a:lstStyle/>
        <a:p>
          <a:endParaRPr lang="it-IT"/>
        </a:p>
      </dgm:t>
    </dgm:pt>
    <dgm:pt modelId="{D72B8B65-79D0-4F46-B035-8E76D71E2E07}">
      <dgm:prSet/>
      <dgm:spPr/>
      <dgm:t>
        <a:bodyPr/>
        <a:lstStyle/>
        <a:p>
          <a:pPr rtl="0"/>
          <a:r>
            <a:rPr lang="it-IT" dirty="0">
              <a:solidFill>
                <a:srgbClr val="FF0000"/>
              </a:solidFill>
            </a:rPr>
            <a:t>Regioni con fondi  Europei (FSE, FESR)o Statali</a:t>
          </a:r>
        </a:p>
      </dgm:t>
    </dgm:pt>
    <dgm:pt modelId="{59EE2218-8423-4AFD-A438-2180834EBD54}" type="parTrans" cxnId="{7B01491B-8711-460F-8500-E00CE11027DC}">
      <dgm:prSet/>
      <dgm:spPr/>
      <dgm:t>
        <a:bodyPr/>
        <a:lstStyle/>
        <a:p>
          <a:endParaRPr lang="it-IT"/>
        </a:p>
      </dgm:t>
    </dgm:pt>
    <dgm:pt modelId="{F21FAE07-9959-42D7-8B47-5112B6A9234A}" type="sibTrans" cxnId="{7B01491B-8711-460F-8500-E00CE11027DC}">
      <dgm:prSet/>
      <dgm:spPr/>
      <dgm:t>
        <a:bodyPr/>
        <a:lstStyle/>
        <a:p>
          <a:endParaRPr lang="it-IT"/>
        </a:p>
      </dgm:t>
    </dgm:pt>
    <dgm:pt modelId="{BE6A8103-CDBB-4231-8083-DD762D7CF98F}">
      <dgm:prSet/>
      <dgm:spPr/>
      <dgm:t>
        <a:bodyPr/>
        <a:lstStyle/>
        <a:p>
          <a:pPr rtl="0"/>
          <a:r>
            <a:rPr lang="it-IT" dirty="0"/>
            <a:t>Comuni</a:t>
          </a:r>
        </a:p>
      </dgm:t>
    </dgm:pt>
    <dgm:pt modelId="{006F1DED-4FFE-4B41-8CB9-62CFC2AFFA8A}" type="parTrans" cxnId="{E41F884C-87C0-436E-9FE5-04F2AB7F2B8B}">
      <dgm:prSet/>
      <dgm:spPr/>
      <dgm:t>
        <a:bodyPr/>
        <a:lstStyle/>
        <a:p>
          <a:endParaRPr lang="it-IT"/>
        </a:p>
      </dgm:t>
    </dgm:pt>
    <dgm:pt modelId="{6520C5D3-7ECB-44BA-B7D7-960CD36F7844}" type="sibTrans" cxnId="{E41F884C-87C0-436E-9FE5-04F2AB7F2B8B}">
      <dgm:prSet/>
      <dgm:spPr/>
      <dgm:t>
        <a:bodyPr/>
        <a:lstStyle/>
        <a:p>
          <a:endParaRPr lang="it-IT"/>
        </a:p>
      </dgm:t>
    </dgm:pt>
    <dgm:pt modelId="{7E67558E-3A51-4AE8-A896-4CA00764AEEB}">
      <dgm:prSet/>
      <dgm:spPr/>
      <dgm:t>
        <a:bodyPr/>
        <a:lstStyle/>
        <a:p>
          <a:pPr rtl="0"/>
          <a:r>
            <a:rPr lang="it-IT" dirty="0">
              <a:solidFill>
                <a:srgbClr val="FF0000"/>
              </a:solidFill>
            </a:rPr>
            <a:t>Municipi, quartieri , circoscrizioni, città metropolitane</a:t>
          </a:r>
        </a:p>
      </dgm:t>
    </dgm:pt>
    <dgm:pt modelId="{4987DA79-08B2-4D13-95F0-3160189AC4B5}" type="parTrans" cxnId="{F831CF1B-67E8-4D99-A339-D4584B0B1F7B}">
      <dgm:prSet/>
      <dgm:spPr/>
      <dgm:t>
        <a:bodyPr/>
        <a:lstStyle/>
        <a:p>
          <a:endParaRPr lang="it-IT"/>
        </a:p>
      </dgm:t>
    </dgm:pt>
    <dgm:pt modelId="{EB40FA30-91F8-4218-9912-7EC0EA204037}" type="sibTrans" cxnId="{F831CF1B-67E8-4D99-A339-D4584B0B1F7B}">
      <dgm:prSet/>
      <dgm:spPr/>
      <dgm:t>
        <a:bodyPr/>
        <a:lstStyle/>
        <a:p>
          <a:endParaRPr lang="it-IT"/>
        </a:p>
      </dgm:t>
    </dgm:pt>
    <dgm:pt modelId="{9B113AB2-AA6E-41BC-AC06-BB27F326F6A8}">
      <dgm:prSet/>
      <dgm:spPr/>
      <dgm:t>
        <a:bodyPr/>
        <a:lstStyle/>
        <a:p>
          <a:pPr rtl="0"/>
          <a:r>
            <a:rPr lang="it-IT" dirty="0"/>
            <a:t>Fondazioni Locali, Aziende</a:t>
          </a:r>
        </a:p>
      </dgm:t>
    </dgm:pt>
    <dgm:pt modelId="{9F1B4286-2BBF-4290-A3CC-9CE0CC0A33C8}" type="parTrans" cxnId="{B57BAC72-D164-4D59-ADF7-C169D9152475}">
      <dgm:prSet/>
      <dgm:spPr/>
      <dgm:t>
        <a:bodyPr/>
        <a:lstStyle/>
        <a:p>
          <a:endParaRPr lang="it-IT"/>
        </a:p>
      </dgm:t>
    </dgm:pt>
    <dgm:pt modelId="{A75ABB89-C0B8-41ED-8C36-773AAF5B85C3}" type="sibTrans" cxnId="{B57BAC72-D164-4D59-ADF7-C169D9152475}">
      <dgm:prSet/>
      <dgm:spPr/>
      <dgm:t>
        <a:bodyPr/>
        <a:lstStyle/>
        <a:p>
          <a:endParaRPr lang="it-IT"/>
        </a:p>
      </dgm:t>
    </dgm:pt>
    <dgm:pt modelId="{B481DA25-CAD1-4EEA-91F2-0FBB50587F62}">
      <dgm:prSet/>
      <dgm:spPr/>
      <dgm:t>
        <a:bodyPr/>
        <a:lstStyle/>
        <a:p>
          <a:pPr rtl="0"/>
          <a:r>
            <a:rPr lang="it-IT"/>
            <a:t>Fondazioni Nazionali</a:t>
          </a:r>
          <a:endParaRPr lang="it-IT" dirty="0"/>
        </a:p>
      </dgm:t>
    </dgm:pt>
    <dgm:pt modelId="{4E110078-5CF7-4025-AB11-BED364340A25}" type="parTrans" cxnId="{01E2E131-91DE-4D19-90C0-2443E650D738}">
      <dgm:prSet/>
      <dgm:spPr/>
      <dgm:t>
        <a:bodyPr/>
        <a:lstStyle/>
        <a:p>
          <a:endParaRPr lang="it-IT"/>
        </a:p>
      </dgm:t>
    </dgm:pt>
    <dgm:pt modelId="{13FB8514-9D65-4EBA-A30F-CD55EDE3F7C2}" type="sibTrans" cxnId="{01E2E131-91DE-4D19-90C0-2443E650D738}">
      <dgm:prSet/>
      <dgm:spPr/>
      <dgm:t>
        <a:bodyPr/>
        <a:lstStyle/>
        <a:p>
          <a:endParaRPr lang="it-IT"/>
        </a:p>
      </dgm:t>
    </dgm:pt>
    <dgm:pt modelId="{C55FD60C-1AAD-EA45-B560-B431DACCDAF5}" type="pres">
      <dgm:prSet presAssocID="{AECB57EA-4B24-4C95-9F6D-710207D2D547}" presName="vert0" presStyleCnt="0">
        <dgm:presLayoutVars>
          <dgm:dir/>
          <dgm:animOne val="branch"/>
          <dgm:animLvl val="lvl"/>
        </dgm:presLayoutVars>
      </dgm:prSet>
      <dgm:spPr/>
    </dgm:pt>
    <dgm:pt modelId="{061D66B8-26AD-3946-AF8C-786581F88BE4}" type="pres">
      <dgm:prSet presAssocID="{A259A88A-C756-48E3-939F-3DC62DDE7F4E}" presName="thickLine" presStyleLbl="alignNode1" presStyleIdx="0" presStyleCnt="7"/>
      <dgm:spPr/>
    </dgm:pt>
    <dgm:pt modelId="{456C609F-4D5E-5E47-B0B7-97D3D9855270}" type="pres">
      <dgm:prSet presAssocID="{A259A88A-C756-48E3-939F-3DC62DDE7F4E}" presName="horz1" presStyleCnt="0"/>
      <dgm:spPr/>
    </dgm:pt>
    <dgm:pt modelId="{14DAD75A-CAEA-D548-B759-3D4511E63CAF}" type="pres">
      <dgm:prSet presAssocID="{A259A88A-C756-48E3-939F-3DC62DDE7F4E}" presName="tx1" presStyleLbl="revTx" presStyleIdx="0" presStyleCnt="7"/>
      <dgm:spPr/>
    </dgm:pt>
    <dgm:pt modelId="{850ED543-2BCC-8D46-86B1-4F765F0E6254}" type="pres">
      <dgm:prSet presAssocID="{A259A88A-C756-48E3-939F-3DC62DDE7F4E}" presName="vert1" presStyleCnt="0"/>
      <dgm:spPr/>
    </dgm:pt>
    <dgm:pt modelId="{7561A234-C191-EC43-BA60-F6022FFA6A8C}" type="pres">
      <dgm:prSet presAssocID="{67834F4D-DE92-4EC6-8EE5-2E4551E3FE8B}" presName="thickLine" presStyleLbl="alignNode1" presStyleIdx="1" presStyleCnt="7"/>
      <dgm:spPr/>
    </dgm:pt>
    <dgm:pt modelId="{BDEB8071-94C9-804A-A3CB-1B43194A8CC6}" type="pres">
      <dgm:prSet presAssocID="{67834F4D-DE92-4EC6-8EE5-2E4551E3FE8B}" presName="horz1" presStyleCnt="0"/>
      <dgm:spPr/>
    </dgm:pt>
    <dgm:pt modelId="{76492EE5-37F7-CA4E-A3B8-182CBF28CFD6}" type="pres">
      <dgm:prSet presAssocID="{67834F4D-DE92-4EC6-8EE5-2E4551E3FE8B}" presName="tx1" presStyleLbl="revTx" presStyleIdx="1" presStyleCnt="7"/>
      <dgm:spPr/>
    </dgm:pt>
    <dgm:pt modelId="{07AB1713-58B8-8542-909F-AD6438790205}" type="pres">
      <dgm:prSet presAssocID="{67834F4D-DE92-4EC6-8EE5-2E4551E3FE8B}" presName="vert1" presStyleCnt="0"/>
      <dgm:spPr/>
    </dgm:pt>
    <dgm:pt modelId="{93022C32-F66E-2E46-BC8A-9F6B67F8E083}" type="pres">
      <dgm:prSet presAssocID="{D72B8B65-79D0-4F46-B035-8E76D71E2E07}" presName="thickLine" presStyleLbl="alignNode1" presStyleIdx="2" presStyleCnt="7"/>
      <dgm:spPr/>
    </dgm:pt>
    <dgm:pt modelId="{8E2D79FA-D92D-EA49-AC6D-08D6BD7FC9EB}" type="pres">
      <dgm:prSet presAssocID="{D72B8B65-79D0-4F46-B035-8E76D71E2E07}" presName="horz1" presStyleCnt="0"/>
      <dgm:spPr/>
    </dgm:pt>
    <dgm:pt modelId="{6CB8CA37-7E4D-7148-A172-9F18E31A5903}" type="pres">
      <dgm:prSet presAssocID="{D72B8B65-79D0-4F46-B035-8E76D71E2E07}" presName="tx1" presStyleLbl="revTx" presStyleIdx="2" presStyleCnt="7"/>
      <dgm:spPr/>
    </dgm:pt>
    <dgm:pt modelId="{D86F26D8-6266-BB44-AAA8-DAED605C5671}" type="pres">
      <dgm:prSet presAssocID="{D72B8B65-79D0-4F46-B035-8E76D71E2E07}" presName="vert1" presStyleCnt="0"/>
      <dgm:spPr/>
    </dgm:pt>
    <dgm:pt modelId="{941FAA93-3E77-BF4A-9D95-BFA87CFEA778}" type="pres">
      <dgm:prSet presAssocID="{BE6A8103-CDBB-4231-8083-DD762D7CF98F}" presName="thickLine" presStyleLbl="alignNode1" presStyleIdx="3" presStyleCnt="7"/>
      <dgm:spPr/>
    </dgm:pt>
    <dgm:pt modelId="{7B382978-D116-7E45-AC1F-436EAFBE685A}" type="pres">
      <dgm:prSet presAssocID="{BE6A8103-CDBB-4231-8083-DD762D7CF98F}" presName="horz1" presStyleCnt="0"/>
      <dgm:spPr/>
    </dgm:pt>
    <dgm:pt modelId="{5D7A31A0-096D-D14B-ADE9-87523B5AD294}" type="pres">
      <dgm:prSet presAssocID="{BE6A8103-CDBB-4231-8083-DD762D7CF98F}" presName="tx1" presStyleLbl="revTx" presStyleIdx="3" presStyleCnt="7"/>
      <dgm:spPr/>
    </dgm:pt>
    <dgm:pt modelId="{1E4E7718-930C-A74C-B57A-5C904F0037C6}" type="pres">
      <dgm:prSet presAssocID="{BE6A8103-CDBB-4231-8083-DD762D7CF98F}" presName="vert1" presStyleCnt="0"/>
      <dgm:spPr/>
    </dgm:pt>
    <dgm:pt modelId="{11BB3B89-C391-0343-8527-0E011C56B624}" type="pres">
      <dgm:prSet presAssocID="{7E67558E-3A51-4AE8-A896-4CA00764AEEB}" presName="thickLine" presStyleLbl="alignNode1" presStyleIdx="4" presStyleCnt="7"/>
      <dgm:spPr/>
    </dgm:pt>
    <dgm:pt modelId="{2613D727-DECD-5344-A593-50DA69197A17}" type="pres">
      <dgm:prSet presAssocID="{7E67558E-3A51-4AE8-A896-4CA00764AEEB}" presName="horz1" presStyleCnt="0"/>
      <dgm:spPr/>
    </dgm:pt>
    <dgm:pt modelId="{2BFC6E22-65F6-AC46-B35A-878CC0009019}" type="pres">
      <dgm:prSet presAssocID="{7E67558E-3A51-4AE8-A896-4CA00764AEEB}" presName="tx1" presStyleLbl="revTx" presStyleIdx="4" presStyleCnt="7"/>
      <dgm:spPr/>
    </dgm:pt>
    <dgm:pt modelId="{DDED67DB-78AC-1949-B21F-DE2F5F91BE60}" type="pres">
      <dgm:prSet presAssocID="{7E67558E-3A51-4AE8-A896-4CA00764AEEB}" presName="vert1" presStyleCnt="0"/>
      <dgm:spPr/>
    </dgm:pt>
    <dgm:pt modelId="{BBABFCCD-25A0-5045-BE7A-BD93A54375AC}" type="pres">
      <dgm:prSet presAssocID="{B481DA25-CAD1-4EEA-91F2-0FBB50587F62}" presName="thickLine" presStyleLbl="alignNode1" presStyleIdx="5" presStyleCnt="7"/>
      <dgm:spPr/>
    </dgm:pt>
    <dgm:pt modelId="{AF070B62-9B60-0D40-894C-342BC84DAEF5}" type="pres">
      <dgm:prSet presAssocID="{B481DA25-CAD1-4EEA-91F2-0FBB50587F62}" presName="horz1" presStyleCnt="0"/>
      <dgm:spPr/>
    </dgm:pt>
    <dgm:pt modelId="{99254F64-EBF8-F14A-BD56-6F25090A032B}" type="pres">
      <dgm:prSet presAssocID="{B481DA25-CAD1-4EEA-91F2-0FBB50587F62}" presName="tx1" presStyleLbl="revTx" presStyleIdx="5" presStyleCnt="7"/>
      <dgm:spPr/>
    </dgm:pt>
    <dgm:pt modelId="{1D742667-55BA-9647-898F-F7E7A0CC899E}" type="pres">
      <dgm:prSet presAssocID="{B481DA25-CAD1-4EEA-91F2-0FBB50587F62}" presName="vert1" presStyleCnt="0"/>
      <dgm:spPr/>
    </dgm:pt>
    <dgm:pt modelId="{61CA48C2-14E4-A444-A0D7-C967E94F45C2}" type="pres">
      <dgm:prSet presAssocID="{9B113AB2-AA6E-41BC-AC06-BB27F326F6A8}" presName="thickLine" presStyleLbl="alignNode1" presStyleIdx="6" presStyleCnt="7"/>
      <dgm:spPr/>
    </dgm:pt>
    <dgm:pt modelId="{D7B2E595-9395-C142-A4D1-25F9FDA1ECCB}" type="pres">
      <dgm:prSet presAssocID="{9B113AB2-AA6E-41BC-AC06-BB27F326F6A8}" presName="horz1" presStyleCnt="0"/>
      <dgm:spPr/>
    </dgm:pt>
    <dgm:pt modelId="{FC4F5A57-9B07-444F-981C-D4CE291A17EE}" type="pres">
      <dgm:prSet presAssocID="{9B113AB2-AA6E-41BC-AC06-BB27F326F6A8}" presName="tx1" presStyleLbl="revTx" presStyleIdx="6" presStyleCnt="7"/>
      <dgm:spPr/>
    </dgm:pt>
    <dgm:pt modelId="{D8CA452E-3499-2947-9810-0E5FE284E3D6}" type="pres">
      <dgm:prSet presAssocID="{9B113AB2-AA6E-41BC-AC06-BB27F326F6A8}" presName="vert1" presStyleCnt="0"/>
      <dgm:spPr/>
    </dgm:pt>
  </dgm:ptLst>
  <dgm:cxnLst>
    <dgm:cxn modelId="{7B01491B-8711-460F-8500-E00CE11027DC}" srcId="{AECB57EA-4B24-4C95-9F6D-710207D2D547}" destId="{D72B8B65-79D0-4F46-B035-8E76D71E2E07}" srcOrd="2" destOrd="0" parTransId="{59EE2218-8423-4AFD-A438-2180834EBD54}" sibTransId="{F21FAE07-9959-42D7-8B47-5112B6A9234A}"/>
    <dgm:cxn modelId="{F831CF1B-67E8-4D99-A339-D4584B0B1F7B}" srcId="{AECB57EA-4B24-4C95-9F6D-710207D2D547}" destId="{7E67558E-3A51-4AE8-A896-4CA00764AEEB}" srcOrd="4" destOrd="0" parTransId="{4987DA79-08B2-4D13-95F0-3160189AC4B5}" sibTransId="{EB40FA30-91F8-4218-9912-7EC0EA204037}"/>
    <dgm:cxn modelId="{9B2D9624-8E3E-4749-9E6A-789E53E2D7BD}" srcId="{AECB57EA-4B24-4C95-9F6D-710207D2D547}" destId="{A259A88A-C756-48E3-939F-3DC62DDE7F4E}" srcOrd="0" destOrd="0" parTransId="{1A0DD798-DF35-4DE6-A487-A562F69D661B}" sibTransId="{77DAA980-C1C6-4902-8E02-56B000234CF4}"/>
    <dgm:cxn modelId="{8F9E8A2A-71BD-5E49-A743-1DA4B408D9B2}" type="presOf" srcId="{D72B8B65-79D0-4F46-B035-8E76D71E2E07}" destId="{6CB8CA37-7E4D-7148-A172-9F18E31A5903}" srcOrd="0" destOrd="0" presId="urn:microsoft.com/office/officeart/2008/layout/LinedList"/>
    <dgm:cxn modelId="{01E2E131-91DE-4D19-90C0-2443E650D738}" srcId="{AECB57EA-4B24-4C95-9F6D-710207D2D547}" destId="{B481DA25-CAD1-4EEA-91F2-0FBB50587F62}" srcOrd="5" destOrd="0" parTransId="{4E110078-5CF7-4025-AB11-BED364340A25}" sibTransId="{13FB8514-9D65-4EBA-A30F-CD55EDE3F7C2}"/>
    <dgm:cxn modelId="{E41F884C-87C0-436E-9FE5-04F2AB7F2B8B}" srcId="{AECB57EA-4B24-4C95-9F6D-710207D2D547}" destId="{BE6A8103-CDBB-4231-8083-DD762D7CF98F}" srcOrd="3" destOrd="0" parTransId="{006F1DED-4FFE-4B41-8CB9-62CFC2AFFA8A}" sibTransId="{6520C5D3-7ECB-44BA-B7D7-960CD36F7844}"/>
    <dgm:cxn modelId="{9ACC2C56-9B53-F74E-8E54-206A818E12C1}" type="presOf" srcId="{AECB57EA-4B24-4C95-9F6D-710207D2D547}" destId="{C55FD60C-1AAD-EA45-B560-B431DACCDAF5}" srcOrd="0" destOrd="0" presId="urn:microsoft.com/office/officeart/2008/layout/LinedList"/>
    <dgm:cxn modelId="{B57BAC72-D164-4D59-ADF7-C169D9152475}" srcId="{AECB57EA-4B24-4C95-9F6D-710207D2D547}" destId="{9B113AB2-AA6E-41BC-AC06-BB27F326F6A8}" srcOrd="6" destOrd="0" parTransId="{9F1B4286-2BBF-4290-A3CC-9CE0CC0A33C8}" sibTransId="{A75ABB89-C0B8-41ED-8C36-773AAF5B85C3}"/>
    <dgm:cxn modelId="{43029586-9C28-624A-BE89-A67E321DAC64}" type="presOf" srcId="{A259A88A-C756-48E3-939F-3DC62DDE7F4E}" destId="{14DAD75A-CAEA-D548-B759-3D4511E63CAF}" srcOrd="0" destOrd="0" presId="urn:microsoft.com/office/officeart/2008/layout/LinedList"/>
    <dgm:cxn modelId="{FCA2E998-F8C2-254C-B83E-4BF71F0F8053}" type="presOf" srcId="{BE6A8103-CDBB-4231-8083-DD762D7CF98F}" destId="{5D7A31A0-096D-D14B-ADE9-87523B5AD294}" srcOrd="0" destOrd="0" presId="urn:microsoft.com/office/officeart/2008/layout/LinedList"/>
    <dgm:cxn modelId="{87DA42C8-7862-8743-B2D9-9EB5C4296733}" type="presOf" srcId="{67834F4D-DE92-4EC6-8EE5-2E4551E3FE8B}" destId="{76492EE5-37F7-CA4E-A3B8-182CBF28CFD6}" srcOrd="0" destOrd="0" presId="urn:microsoft.com/office/officeart/2008/layout/LinedList"/>
    <dgm:cxn modelId="{A2CAF4D7-FCFD-BC48-A48E-FFEEEA56F8FD}" type="presOf" srcId="{9B113AB2-AA6E-41BC-AC06-BB27F326F6A8}" destId="{FC4F5A57-9B07-444F-981C-D4CE291A17EE}" srcOrd="0" destOrd="0" presId="urn:microsoft.com/office/officeart/2008/layout/LinedList"/>
    <dgm:cxn modelId="{7FC3A5E9-ADC2-C640-BD20-83E61C503C54}" type="presOf" srcId="{B481DA25-CAD1-4EEA-91F2-0FBB50587F62}" destId="{99254F64-EBF8-F14A-BD56-6F25090A032B}" srcOrd="0" destOrd="0" presId="urn:microsoft.com/office/officeart/2008/layout/LinedList"/>
    <dgm:cxn modelId="{67FBF3EB-8F51-4B41-A726-3924B68FD4E5}" srcId="{AECB57EA-4B24-4C95-9F6D-710207D2D547}" destId="{67834F4D-DE92-4EC6-8EE5-2E4551E3FE8B}" srcOrd="1" destOrd="0" parTransId="{14C06D57-F5E4-46D9-8A28-4C5D08F4B251}" sibTransId="{1ABB124C-014C-4AF1-A459-264B103CDFCD}"/>
    <dgm:cxn modelId="{A38B56ED-FA67-4A4E-A971-D297516B7C54}" type="presOf" srcId="{7E67558E-3A51-4AE8-A896-4CA00764AEEB}" destId="{2BFC6E22-65F6-AC46-B35A-878CC0009019}" srcOrd="0" destOrd="0" presId="urn:microsoft.com/office/officeart/2008/layout/LinedList"/>
    <dgm:cxn modelId="{E0086A0D-B047-6740-9ABD-2D50FE97299F}" type="presParOf" srcId="{C55FD60C-1AAD-EA45-B560-B431DACCDAF5}" destId="{061D66B8-26AD-3946-AF8C-786581F88BE4}" srcOrd="0" destOrd="0" presId="urn:microsoft.com/office/officeart/2008/layout/LinedList"/>
    <dgm:cxn modelId="{EF8E51D5-F42A-2343-AF3E-FC6503A5FED0}" type="presParOf" srcId="{C55FD60C-1AAD-EA45-B560-B431DACCDAF5}" destId="{456C609F-4D5E-5E47-B0B7-97D3D9855270}" srcOrd="1" destOrd="0" presId="urn:microsoft.com/office/officeart/2008/layout/LinedList"/>
    <dgm:cxn modelId="{E11E2A6A-1614-AF4D-8F4C-CD4E4E9F7AFE}" type="presParOf" srcId="{456C609F-4D5E-5E47-B0B7-97D3D9855270}" destId="{14DAD75A-CAEA-D548-B759-3D4511E63CAF}" srcOrd="0" destOrd="0" presId="urn:microsoft.com/office/officeart/2008/layout/LinedList"/>
    <dgm:cxn modelId="{8D8F7FDD-58B2-B34C-8B1D-28DD009AFBFE}" type="presParOf" srcId="{456C609F-4D5E-5E47-B0B7-97D3D9855270}" destId="{850ED543-2BCC-8D46-86B1-4F765F0E6254}" srcOrd="1" destOrd="0" presId="urn:microsoft.com/office/officeart/2008/layout/LinedList"/>
    <dgm:cxn modelId="{96521B42-0E02-3148-8086-E00678FE4908}" type="presParOf" srcId="{C55FD60C-1AAD-EA45-B560-B431DACCDAF5}" destId="{7561A234-C191-EC43-BA60-F6022FFA6A8C}" srcOrd="2" destOrd="0" presId="urn:microsoft.com/office/officeart/2008/layout/LinedList"/>
    <dgm:cxn modelId="{7757C7F3-2386-904E-BA97-542C7969E8C8}" type="presParOf" srcId="{C55FD60C-1AAD-EA45-B560-B431DACCDAF5}" destId="{BDEB8071-94C9-804A-A3CB-1B43194A8CC6}" srcOrd="3" destOrd="0" presId="urn:microsoft.com/office/officeart/2008/layout/LinedList"/>
    <dgm:cxn modelId="{CA1BFEC0-ECC7-774A-BB8F-DA4A5517ED41}" type="presParOf" srcId="{BDEB8071-94C9-804A-A3CB-1B43194A8CC6}" destId="{76492EE5-37F7-CA4E-A3B8-182CBF28CFD6}" srcOrd="0" destOrd="0" presId="urn:microsoft.com/office/officeart/2008/layout/LinedList"/>
    <dgm:cxn modelId="{8DBB09C9-27E3-4442-865F-C2D27825AC89}" type="presParOf" srcId="{BDEB8071-94C9-804A-A3CB-1B43194A8CC6}" destId="{07AB1713-58B8-8542-909F-AD6438790205}" srcOrd="1" destOrd="0" presId="urn:microsoft.com/office/officeart/2008/layout/LinedList"/>
    <dgm:cxn modelId="{49C9247C-0488-AC41-B55B-EEF1B6C1CE0A}" type="presParOf" srcId="{C55FD60C-1AAD-EA45-B560-B431DACCDAF5}" destId="{93022C32-F66E-2E46-BC8A-9F6B67F8E083}" srcOrd="4" destOrd="0" presId="urn:microsoft.com/office/officeart/2008/layout/LinedList"/>
    <dgm:cxn modelId="{FFCF64E9-5922-0B45-AE00-52517C523864}" type="presParOf" srcId="{C55FD60C-1AAD-EA45-B560-B431DACCDAF5}" destId="{8E2D79FA-D92D-EA49-AC6D-08D6BD7FC9EB}" srcOrd="5" destOrd="0" presId="urn:microsoft.com/office/officeart/2008/layout/LinedList"/>
    <dgm:cxn modelId="{61A00A85-4BD1-394D-A7FC-7F2C288D5769}" type="presParOf" srcId="{8E2D79FA-D92D-EA49-AC6D-08D6BD7FC9EB}" destId="{6CB8CA37-7E4D-7148-A172-9F18E31A5903}" srcOrd="0" destOrd="0" presId="urn:microsoft.com/office/officeart/2008/layout/LinedList"/>
    <dgm:cxn modelId="{DC43C70F-B934-F841-9D33-11503B0C3A20}" type="presParOf" srcId="{8E2D79FA-D92D-EA49-AC6D-08D6BD7FC9EB}" destId="{D86F26D8-6266-BB44-AAA8-DAED605C5671}" srcOrd="1" destOrd="0" presId="urn:microsoft.com/office/officeart/2008/layout/LinedList"/>
    <dgm:cxn modelId="{272CB2DF-E796-8941-ABDA-0260DB71CBD9}" type="presParOf" srcId="{C55FD60C-1AAD-EA45-B560-B431DACCDAF5}" destId="{941FAA93-3E77-BF4A-9D95-BFA87CFEA778}" srcOrd="6" destOrd="0" presId="urn:microsoft.com/office/officeart/2008/layout/LinedList"/>
    <dgm:cxn modelId="{D21E3EA1-2DF9-E147-82D3-01159BC9622F}" type="presParOf" srcId="{C55FD60C-1AAD-EA45-B560-B431DACCDAF5}" destId="{7B382978-D116-7E45-AC1F-436EAFBE685A}" srcOrd="7" destOrd="0" presId="urn:microsoft.com/office/officeart/2008/layout/LinedList"/>
    <dgm:cxn modelId="{B4D8CB8D-6FA7-5A49-9360-DFD403C5C559}" type="presParOf" srcId="{7B382978-D116-7E45-AC1F-436EAFBE685A}" destId="{5D7A31A0-096D-D14B-ADE9-87523B5AD294}" srcOrd="0" destOrd="0" presId="urn:microsoft.com/office/officeart/2008/layout/LinedList"/>
    <dgm:cxn modelId="{DC22775D-8674-C34C-8723-545CEE57DB83}" type="presParOf" srcId="{7B382978-D116-7E45-AC1F-436EAFBE685A}" destId="{1E4E7718-930C-A74C-B57A-5C904F0037C6}" srcOrd="1" destOrd="0" presId="urn:microsoft.com/office/officeart/2008/layout/LinedList"/>
    <dgm:cxn modelId="{BD3FB5DE-B74B-9B44-979D-CF0D94890B2B}" type="presParOf" srcId="{C55FD60C-1AAD-EA45-B560-B431DACCDAF5}" destId="{11BB3B89-C391-0343-8527-0E011C56B624}" srcOrd="8" destOrd="0" presId="urn:microsoft.com/office/officeart/2008/layout/LinedList"/>
    <dgm:cxn modelId="{69BF040E-1CFF-8F4F-AB53-A2E490BB3CBE}" type="presParOf" srcId="{C55FD60C-1AAD-EA45-B560-B431DACCDAF5}" destId="{2613D727-DECD-5344-A593-50DA69197A17}" srcOrd="9" destOrd="0" presId="urn:microsoft.com/office/officeart/2008/layout/LinedList"/>
    <dgm:cxn modelId="{85533B6F-9FDD-844F-8B37-E6370BF94B57}" type="presParOf" srcId="{2613D727-DECD-5344-A593-50DA69197A17}" destId="{2BFC6E22-65F6-AC46-B35A-878CC0009019}" srcOrd="0" destOrd="0" presId="urn:microsoft.com/office/officeart/2008/layout/LinedList"/>
    <dgm:cxn modelId="{256080BD-8FF3-8B4E-9165-A2AF6B61FFEB}" type="presParOf" srcId="{2613D727-DECD-5344-A593-50DA69197A17}" destId="{DDED67DB-78AC-1949-B21F-DE2F5F91BE60}" srcOrd="1" destOrd="0" presId="urn:microsoft.com/office/officeart/2008/layout/LinedList"/>
    <dgm:cxn modelId="{99B59DC3-2E8D-3642-9860-F2A8ABE13338}" type="presParOf" srcId="{C55FD60C-1AAD-EA45-B560-B431DACCDAF5}" destId="{BBABFCCD-25A0-5045-BE7A-BD93A54375AC}" srcOrd="10" destOrd="0" presId="urn:microsoft.com/office/officeart/2008/layout/LinedList"/>
    <dgm:cxn modelId="{039B66B1-12E7-0549-954C-6CFFC4A82FD8}" type="presParOf" srcId="{C55FD60C-1AAD-EA45-B560-B431DACCDAF5}" destId="{AF070B62-9B60-0D40-894C-342BC84DAEF5}" srcOrd="11" destOrd="0" presId="urn:microsoft.com/office/officeart/2008/layout/LinedList"/>
    <dgm:cxn modelId="{6DB3DEC0-4F33-5440-8333-0A03151F5B00}" type="presParOf" srcId="{AF070B62-9B60-0D40-894C-342BC84DAEF5}" destId="{99254F64-EBF8-F14A-BD56-6F25090A032B}" srcOrd="0" destOrd="0" presId="urn:microsoft.com/office/officeart/2008/layout/LinedList"/>
    <dgm:cxn modelId="{9F7751A7-9054-9E48-B16C-D1CFF1218C0E}" type="presParOf" srcId="{AF070B62-9B60-0D40-894C-342BC84DAEF5}" destId="{1D742667-55BA-9647-898F-F7E7A0CC899E}" srcOrd="1" destOrd="0" presId="urn:microsoft.com/office/officeart/2008/layout/LinedList"/>
    <dgm:cxn modelId="{F3C274E6-621D-AF4C-960D-5A4F5CB39B55}" type="presParOf" srcId="{C55FD60C-1AAD-EA45-B560-B431DACCDAF5}" destId="{61CA48C2-14E4-A444-A0D7-C967E94F45C2}" srcOrd="12" destOrd="0" presId="urn:microsoft.com/office/officeart/2008/layout/LinedList"/>
    <dgm:cxn modelId="{6E169529-AC5F-9A48-A849-ABBFA4F47DA0}" type="presParOf" srcId="{C55FD60C-1AAD-EA45-B560-B431DACCDAF5}" destId="{D7B2E595-9395-C142-A4D1-25F9FDA1ECCB}" srcOrd="13" destOrd="0" presId="urn:microsoft.com/office/officeart/2008/layout/LinedList"/>
    <dgm:cxn modelId="{25A13BD9-260F-3B46-BF9E-E2A3C99AE645}" type="presParOf" srcId="{D7B2E595-9395-C142-A4D1-25F9FDA1ECCB}" destId="{FC4F5A57-9B07-444F-981C-D4CE291A17EE}" srcOrd="0" destOrd="0" presId="urn:microsoft.com/office/officeart/2008/layout/LinedList"/>
    <dgm:cxn modelId="{6F034959-8886-9C48-9463-1E35CA8A56DF}" type="presParOf" srcId="{D7B2E595-9395-C142-A4D1-25F9FDA1ECCB}" destId="{D8CA452E-3499-2947-9810-0E5FE284E3D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168EA26-E3C1-4A44-A201-44786CFD2C61}"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it-IT"/>
        </a:p>
      </dgm:t>
    </dgm:pt>
    <dgm:pt modelId="{5374EEAE-12C9-4A1C-AE7B-31BE1CD69B86}" type="pres">
      <dgm:prSet presAssocID="{5168EA26-E3C1-4A44-A201-44786CFD2C61}" presName="linear" presStyleCnt="0">
        <dgm:presLayoutVars>
          <dgm:animLvl val="lvl"/>
          <dgm:resizeHandles val="exact"/>
        </dgm:presLayoutVars>
      </dgm:prSet>
      <dgm:spPr/>
    </dgm:pt>
  </dgm:ptLst>
  <dgm:cxnLst>
    <dgm:cxn modelId="{A121C382-7771-4846-AD06-BEFAA4D8AAFF}" type="presOf" srcId="{5168EA26-E3C1-4A44-A201-44786CFD2C61}" destId="{5374EEAE-12C9-4A1C-AE7B-31BE1CD69B86}"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D65D900-F5B6-4E82-B8A9-399349665956}"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8841507-9F8C-4F3B-9F99-52302ED5EA61}">
      <dgm:prSet/>
      <dgm:spPr/>
      <dgm:t>
        <a:bodyPr/>
        <a:lstStyle/>
        <a:p>
          <a:r>
            <a:rPr lang="it-IT" dirty="0"/>
            <a:t>Migranti, area grigia, disabili, </a:t>
          </a:r>
          <a:r>
            <a:rPr lang="it-IT" dirty="0" err="1"/>
            <a:t>anziani,neet</a:t>
          </a:r>
          <a:endParaRPr lang="en-US" dirty="0"/>
        </a:p>
      </dgm:t>
    </dgm:pt>
    <dgm:pt modelId="{3963C37D-F749-4FBC-8AEA-6EB0229479C6}" type="parTrans" cxnId="{2F5F4809-70CF-45E0-8AE5-EED99F38C76D}">
      <dgm:prSet/>
      <dgm:spPr/>
      <dgm:t>
        <a:bodyPr/>
        <a:lstStyle/>
        <a:p>
          <a:endParaRPr lang="en-US"/>
        </a:p>
      </dgm:t>
    </dgm:pt>
    <dgm:pt modelId="{E9090296-9A71-4DD9-B35F-E33C1BB4A421}" type="sibTrans" cxnId="{2F5F4809-70CF-45E0-8AE5-EED99F38C76D}">
      <dgm:prSet/>
      <dgm:spPr/>
      <dgm:t>
        <a:bodyPr/>
        <a:lstStyle/>
        <a:p>
          <a:endParaRPr lang="en-US"/>
        </a:p>
      </dgm:t>
    </dgm:pt>
    <dgm:pt modelId="{47FD34FD-13E6-44E0-AC92-12D00CE7DD0D}">
      <dgm:prSet/>
      <dgm:spPr/>
      <dgm:t>
        <a:bodyPr/>
        <a:lstStyle/>
        <a:p>
          <a:r>
            <a:rPr lang="it-IT" dirty="0"/>
            <a:t>Politiche ambientali/green</a:t>
          </a:r>
          <a:endParaRPr lang="en-US" dirty="0"/>
        </a:p>
      </dgm:t>
    </dgm:pt>
    <dgm:pt modelId="{9C2FE3F3-A32E-441C-9FED-6C776E65FA16}" type="parTrans" cxnId="{18AE2E58-F792-4B88-8680-9EF7353BAC21}">
      <dgm:prSet/>
      <dgm:spPr/>
      <dgm:t>
        <a:bodyPr/>
        <a:lstStyle/>
        <a:p>
          <a:endParaRPr lang="en-US"/>
        </a:p>
      </dgm:t>
    </dgm:pt>
    <dgm:pt modelId="{64983D50-B4EF-4A16-8530-89A95D407A5C}" type="sibTrans" cxnId="{18AE2E58-F792-4B88-8680-9EF7353BAC21}">
      <dgm:prSet/>
      <dgm:spPr/>
      <dgm:t>
        <a:bodyPr/>
        <a:lstStyle/>
        <a:p>
          <a:endParaRPr lang="en-US"/>
        </a:p>
      </dgm:t>
    </dgm:pt>
    <dgm:pt modelId="{3F086BCF-706B-4A8E-94BB-EF0B05A1AC42}">
      <dgm:prSet/>
      <dgm:spPr/>
      <dgm:t>
        <a:bodyPr/>
        <a:lstStyle/>
        <a:p>
          <a:r>
            <a:rPr lang="it-IT"/>
            <a:t>Politiche del lavoro </a:t>
          </a:r>
          <a:endParaRPr lang="en-US"/>
        </a:p>
      </dgm:t>
    </dgm:pt>
    <dgm:pt modelId="{228410DB-ED36-443C-9DDD-342FB1374B8B}" type="parTrans" cxnId="{0036D54B-2F61-4897-BF0D-EFCE8D723549}">
      <dgm:prSet/>
      <dgm:spPr/>
      <dgm:t>
        <a:bodyPr/>
        <a:lstStyle/>
        <a:p>
          <a:endParaRPr lang="en-US"/>
        </a:p>
      </dgm:t>
    </dgm:pt>
    <dgm:pt modelId="{3D61A50A-9277-4689-B8CD-C7C6050DED31}" type="sibTrans" cxnId="{0036D54B-2F61-4897-BF0D-EFCE8D723549}">
      <dgm:prSet/>
      <dgm:spPr/>
      <dgm:t>
        <a:bodyPr/>
        <a:lstStyle/>
        <a:p>
          <a:endParaRPr lang="en-US"/>
        </a:p>
      </dgm:t>
    </dgm:pt>
    <dgm:pt modelId="{347C50F0-38CF-4FD0-9B86-1B3067D06C3B}">
      <dgm:prSet/>
      <dgm:spPr/>
      <dgm:t>
        <a:bodyPr/>
        <a:lstStyle/>
        <a:p>
          <a:r>
            <a:rPr lang="it-IT" dirty="0"/>
            <a:t>Politiche Sanitarie/prevenzione</a:t>
          </a:r>
          <a:endParaRPr lang="en-US" dirty="0"/>
        </a:p>
      </dgm:t>
    </dgm:pt>
    <dgm:pt modelId="{E242DF44-FC76-4E1E-8EC0-B087AD7940DD}" type="parTrans" cxnId="{7D806213-A496-4625-8098-39144AC89E16}">
      <dgm:prSet/>
      <dgm:spPr/>
      <dgm:t>
        <a:bodyPr/>
        <a:lstStyle/>
        <a:p>
          <a:endParaRPr lang="en-US"/>
        </a:p>
      </dgm:t>
    </dgm:pt>
    <dgm:pt modelId="{AEA30547-6735-4580-97DD-8E09EB31F964}" type="sibTrans" cxnId="{7D806213-A496-4625-8098-39144AC89E16}">
      <dgm:prSet/>
      <dgm:spPr/>
      <dgm:t>
        <a:bodyPr/>
        <a:lstStyle/>
        <a:p>
          <a:endParaRPr lang="en-US"/>
        </a:p>
      </dgm:t>
    </dgm:pt>
    <dgm:pt modelId="{BE830B9C-3EE7-4618-944B-7993A0467910}">
      <dgm:prSet/>
      <dgm:spPr/>
      <dgm:t>
        <a:bodyPr/>
        <a:lstStyle/>
        <a:p>
          <a:r>
            <a:rPr lang="it-IT"/>
            <a:t>Politiche sociali (carcere, ATS, ….)</a:t>
          </a:r>
          <a:endParaRPr lang="en-US"/>
        </a:p>
      </dgm:t>
    </dgm:pt>
    <dgm:pt modelId="{1D2A024B-3928-4677-94F0-812DF110E79E}" type="parTrans" cxnId="{0532FB48-ACFC-4F16-BE4F-EEBB0D739B66}">
      <dgm:prSet/>
      <dgm:spPr/>
      <dgm:t>
        <a:bodyPr/>
        <a:lstStyle/>
        <a:p>
          <a:endParaRPr lang="en-US"/>
        </a:p>
      </dgm:t>
    </dgm:pt>
    <dgm:pt modelId="{6289D6C3-8B0C-4FCA-8B04-6A8B2478E58D}" type="sibTrans" cxnId="{0532FB48-ACFC-4F16-BE4F-EEBB0D739B66}">
      <dgm:prSet/>
      <dgm:spPr/>
      <dgm:t>
        <a:bodyPr/>
        <a:lstStyle/>
        <a:p>
          <a:endParaRPr lang="en-US"/>
        </a:p>
      </dgm:t>
    </dgm:pt>
    <dgm:pt modelId="{CB29DE89-6B55-B54B-B7A2-B6CF9514F6A0}" type="pres">
      <dgm:prSet presAssocID="{2D65D900-F5B6-4E82-B8A9-399349665956}" presName="vert0" presStyleCnt="0">
        <dgm:presLayoutVars>
          <dgm:dir/>
          <dgm:animOne val="branch"/>
          <dgm:animLvl val="lvl"/>
        </dgm:presLayoutVars>
      </dgm:prSet>
      <dgm:spPr/>
    </dgm:pt>
    <dgm:pt modelId="{7CB55794-13E7-714F-8CFC-972C5663C03E}" type="pres">
      <dgm:prSet presAssocID="{88841507-9F8C-4F3B-9F99-52302ED5EA61}" presName="thickLine" presStyleLbl="alignNode1" presStyleIdx="0" presStyleCnt="5"/>
      <dgm:spPr/>
    </dgm:pt>
    <dgm:pt modelId="{93C2EA33-AB01-704A-91A9-D4BED6E61DE9}" type="pres">
      <dgm:prSet presAssocID="{88841507-9F8C-4F3B-9F99-52302ED5EA61}" presName="horz1" presStyleCnt="0"/>
      <dgm:spPr/>
    </dgm:pt>
    <dgm:pt modelId="{693E45B4-126F-E04B-A963-413061C99419}" type="pres">
      <dgm:prSet presAssocID="{88841507-9F8C-4F3B-9F99-52302ED5EA61}" presName="tx1" presStyleLbl="revTx" presStyleIdx="0" presStyleCnt="5"/>
      <dgm:spPr/>
    </dgm:pt>
    <dgm:pt modelId="{10805955-33E2-7840-919E-7B8BEAB3B201}" type="pres">
      <dgm:prSet presAssocID="{88841507-9F8C-4F3B-9F99-52302ED5EA61}" presName="vert1" presStyleCnt="0"/>
      <dgm:spPr/>
    </dgm:pt>
    <dgm:pt modelId="{85A3886C-01E8-AC4F-BE58-D971FF4BF875}" type="pres">
      <dgm:prSet presAssocID="{47FD34FD-13E6-44E0-AC92-12D00CE7DD0D}" presName="thickLine" presStyleLbl="alignNode1" presStyleIdx="1" presStyleCnt="5"/>
      <dgm:spPr/>
    </dgm:pt>
    <dgm:pt modelId="{6D830F6C-735F-064C-A393-8D326A4ABA27}" type="pres">
      <dgm:prSet presAssocID="{47FD34FD-13E6-44E0-AC92-12D00CE7DD0D}" presName="horz1" presStyleCnt="0"/>
      <dgm:spPr/>
    </dgm:pt>
    <dgm:pt modelId="{147C5916-D6AF-3340-B9A1-C743244931F7}" type="pres">
      <dgm:prSet presAssocID="{47FD34FD-13E6-44E0-AC92-12D00CE7DD0D}" presName="tx1" presStyleLbl="revTx" presStyleIdx="1" presStyleCnt="5"/>
      <dgm:spPr/>
    </dgm:pt>
    <dgm:pt modelId="{7D204145-4FB7-B149-9EAA-63D3C791938E}" type="pres">
      <dgm:prSet presAssocID="{47FD34FD-13E6-44E0-AC92-12D00CE7DD0D}" presName="vert1" presStyleCnt="0"/>
      <dgm:spPr/>
    </dgm:pt>
    <dgm:pt modelId="{838451DD-0359-0F4F-B8A3-AF7FD8880A72}" type="pres">
      <dgm:prSet presAssocID="{3F086BCF-706B-4A8E-94BB-EF0B05A1AC42}" presName="thickLine" presStyleLbl="alignNode1" presStyleIdx="2" presStyleCnt="5"/>
      <dgm:spPr/>
    </dgm:pt>
    <dgm:pt modelId="{BD19A509-6CE1-104C-B234-D7294406F122}" type="pres">
      <dgm:prSet presAssocID="{3F086BCF-706B-4A8E-94BB-EF0B05A1AC42}" presName="horz1" presStyleCnt="0"/>
      <dgm:spPr/>
    </dgm:pt>
    <dgm:pt modelId="{03C93091-25A6-C94A-A434-DDF36F6EB38B}" type="pres">
      <dgm:prSet presAssocID="{3F086BCF-706B-4A8E-94BB-EF0B05A1AC42}" presName="tx1" presStyleLbl="revTx" presStyleIdx="2" presStyleCnt="5"/>
      <dgm:spPr/>
    </dgm:pt>
    <dgm:pt modelId="{AD1EDD47-9965-A343-9DF7-F9E08D554FE3}" type="pres">
      <dgm:prSet presAssocID="{3F086BCF-706B-4A8E-94BB-EF0B05A1AC42}" presName="vert1" presStyleCnt="0"/>
      <dgm:spPr/>
    </dgm:pt>
    <dgm:pt modelId="{0512A730-CE63-1A45-BF0F-6455F6CF2C4D}" type="pres">
      <dgm:prSet presAssocID="{347C50F0-38CF-4FD0-9B86-1B3067D06C3B}" presName="thickLine" presStyleLbl="alignNode1" presStyleIdx="3" presStyleCnt="5"/>
      <dgm:spPr/>
    </dgm:pt>
    <dgm:pt modelId="{86290A75-C862-6C4D-BA8F-16073EEB3FB5}" type="pres">
      <dgm:prSet presAssocID="{347C50F0-38CF-4FD0-9B86-1B3067D06C3B}" presName="horz1" presStyleCnt="0"/>
      <dgm:spPr/>
    </dgm:pt>
    <dgm:pt modelId="{B00E52AC-7ED9-E448-B1EC-74CC3F3C75E5}" type="pres">
      <dgm:prSet presAssocID="{347C50F0-38CF-4FD0-9B86-1B3067D06C3B}" presName="tx1" presStyleLbl="revTx" presStyleIdx="3" presStyleCnt="5"/>
      <dgm:spPr/>
    </dgm:pt>
    <dgm:pt modelId="{428FBD68-BC0F-1F4C-ABC7-459ED3E2A406}" type="pres">
      <dgm:prSet presAssocID="{347C50F0-38CF-4FD0-9B86-1B3067D06C3B}" presName="vert1" presStyleCnt="0"/>
      <dgm:spPr/>
    </dgm:pt>
    <dgm:pt modelId="{D2900E51-160F-3149-ABF0-6E8CD8D15007}" type="pres">
      <dgm:prSet presAssocID="{BE830B9C-3EE7-4618-944B-7993A0467910}" presName="thickLine" presStyleLbl="alignNode1" presStyleIdx="4" presStyleCnt="5"/>
      <dgm:spPr/>
    </dgm:pt>
    <dgm:pt modelId="{8EF2E795-F568-2A47-A66E-39325B27A6CD}" type="pres">
      <dgm:prSet presAssocID="{BE830B9C-3EE7-4618-944B-7993A0467910}" presName="horz1" presStyleCnt="0"/>
      <dgm:spPr/>
    </dgm:pt>
    <dgm:pt modelId="{876A9639-37C1-6143-91A3-5555709B9A99}" type="pres">
      <dgm:prSet presAssocID="{BE830B9C-3EE7-4618-944B-7993A0467910}" presName="tx1" presStyleLbl="revTx" presStyleIdx="4" presStyleCnt="5"/>
      <dgm:spPr/>
    </dgm:pt>
    <dgm:pt modelId="{4DAD5230-4365-224C-8DFC-7EB38FF6F212}" type="pres">
      <dgm:prSet presAssocID="{BE830B9C-3EE7-4618-944B-7993A0467910}" presName="vert1" presStyleCnt="0"/>
      <dgm:spPr/>
    </dgm:pt>
  </dgm:ptLst>
  <dgm:cxnLst>
    <dgm:cxn modelId="{23FD3404-4663-F242-B3A6-737FAD159267}" type="presOf" srcId="{47FD34FD-13E6-44E0-AC92-12D00CE7DD0D}" destId="{147C5916-D6AF-3340-B9A1-C743244931F7}" srcOrd="0" destOrd="0" presId="urn:microsoft.com/office/officeart/2008/layout/LinedList"/>
    <dgm:cxn modelId="{2F5F4809-70CF-45E0-8AE5-EED99F38C76D}" srcId="{2D65D900-F5B6-4E82-B8A9-399349665956}" destId="{88841507-9F8C-4F3B-9F99-52302ED5EA61}" srcOrd="0" destOrd="0" parTransId="{3963C37D-F749-4FBC-8AEA-6EB0229479C6}" sibTransId="{E9090296-9A71-4DD9-B35F-E33C1BB4A421}"/>
    <dgm:cxn modelId="{7D806213-A496-4625-8098-39144AC89E16}" srcId="{2D65D900-F5B6-4E82-B8A9-399349665956}" destId="{347C50F0-38CF-4FD0-9B86-1B3067D06C3B}" srcOrd="3" destOrd="0" parTransId="{E242DF44-FC76-4E1E-8EC0-B087AD7940DD}" sibTransId="{AEA30547-6735-4580-97DD-8E09EB31F964}"/>
    <dgm:cxn modelId="{00F4003D-A3B6-8A48-A874-1163D7758D21}" type="presOf" srcId="{2D65D900-F5B6-4E82-B8A9-399349665956}" destId="{CB29DE89-6B55-B54B-B7A2-B6CF9514F6A0}" srcOrd="0" destOrd="0" presId="urn:microsoft.com/office/officeart/2008/layout/LinedList"/>
    <dgm:cxn modelId="{0532FB48-ACFC-4F16-BE4F-EEBB0D739B66}" srcId="{2D65D900-F5B6-4E82-B8A9-399349665956}" destId="{BE830B9C-3EE7-4618-944B-7993A0467910}" srcOrd="4" destOrd="0" parTransId="{1D2A024B-3928-4677-94F0-812DF110E79E}" sibTransId="{6289D6C3-8B0C-4FCA-8B04-6A8B2478E58D}"/>
    <dgm:cxn modelId="{0036D54B-2F61-4897-BF0D-EFCE8D723549}" srcId="{2D65D900-F5B6-4E82-B8A9-399349665956}" destId="{3F086BCF-706B-4A8E-94BB-EF0B05A1AC42}" srcOrd="2" destOrd="0" parTransId="{228410DB-ED36-443C-9DDD-342FB1374B8B}" sibTransId="{3D61A50A-9277-4689-B8CD-C7C6050DED31}"/>
    <dgm:cxn modelId="{18AE2E58-F792-4B88-8680-9EF7353BAC21}" srcId="{2D65D900-F5B6-4E82-B8A9-399349665956}" destId="{47FD34FD-13E6-44E0-AC92-12D00CE7DD0D}" srcOrd="1" destOrd="0" parTransId="{9C2FE3F3-A32E-441C-9FED-6C776E65FA16}" sibTransId="{64983D50-B4EF-4A16-8530-89A95D407A5C}"/>
    <dgm:cxn modelId="{75D8E75A-9E2A-3948-A466-BC4FB827A402}" type="presOf" srcId="{3F086BCF-706B-4A8E-94BB-EF0B05A1AC42}" destId="{03C93091-25A6-C94A-A434-DDF36F6EB38B}" srcOrd="0" destOrd="0" presId="urn:microsoft.com/office/officeart/2008/layout/LinedList"/>
    <dgm:cxn modelId="{E4730ABE-45C9-3A43-9CA7-3FF1C40D8A31}" type="presOf" srcId="{88841507-9F8C-4F3B-9F99-52302ED5EA61}" destId="{693E45B4-126F-E04B-A963-413061C99419}" srcOrd="0" destOrd="0" presId="urn:microsoft.com/office/officeart/2008/layout/LinedList"/>
    <dgm:cxn modelId="{F75307D4-CC75-CD4A-9F66-C1F628555372}" type="presOf" srcId="{BE830B9C-3EE7-4618-944B-7993A0467910}" destId="{876A9639-37C1-6143-91A3-5555709B9A99}" srcOrd="0" destOrd="0" presId="urn:microsoft.com/office/officeart/2008/layout/LinedList"/>
    <dgm:cxn modelId="{7B8800E9-FCC6-DA4E-A7C8-2D1687C78CA6}" type="presOf" srcId="{347C50F0-38CF-4FD0-9B86-1B3067D06C3B}" destId="{B00E52AC-7ED9-E448-B1EC-74CC3F3C75E5}" srcOrd="0" destOrd="0" presId="urn:microsoft.com/office/officeart/2008/layout/LinedList"/>
    <dgm:cxn modelId="{9D99A2A6-4028-244E-AA31-013C764F227B}" type="presParOf" srcId="{CB29DE89-6B55-B54B-B7A2-B6CF9514F6A0}" destId="{7CB55794-13E7-714F-8CFC-972C5663C03E}" srcOrd="0" destOrd="0" presId="urn:microsoft.com/office/officeart/2008/layout/LinedList"/>
    <dgm:cxn modelId="{03ABB0DB-36DC-644D-B208-43F6E7139DDA}" type="presParOf" srcId="{CB29DE89-6B55-B54B-B7A2-B6CF9514F6A0}" destId="{93C2EA33-AB01-704A-91A9-D4BED6E61DE9}" srcOrd="1" destOrd="0" presId="urn:microsoft.com/office/officeart/2008/layout/LinedList"/>
    <dgm:cxn modelId="{49459F38-32CE-2743-98A4-EC2ADE036EE1}" type="presParOf" srcId="{93C2EA33-AB01-704A-91A9-D4BED6E61DE9}" destId="{693E45B4-126F-E04B-A963-413061C99419}" srcOrd="0" destOrd="0" presId="urn:microsoft.com/office/officeart/2008/layout/LinedList"/>
    <dgm:cxn modelId="{05D1C7D6-CC70-CD48-999A-CDEB241AA1B4}" type="presParOf" srcId="{93C2EA33-AB01-704A-91A9-D4BED6E61DE9}" destId="{10805955-33E2-7840-919E-7B8BEAB3B201}" srcOrd="1" destOrd="0" presId="urn:microsoft.com/office/officeart/2008/layout/LinedList"/>
    <dgm:cxn modelId="{D747AA42-8BB8-BB44-9E43-6C12002625E8}" type="presParOf" srcId="{CB29DE89-6B55-B54B-B7A2-B6CF9514F6A0}" destId="{85A3886C-01E8-AC4F-BE58-D971FF4BF875}" srcOrd="2" destOrd="0" presId="urn:microsoft.com/office/officeart/2008/layout/LinedList"/>
    <dgm:cxn modelId="{ABCD4E03-FEC6-A342-87A4-AC36D16F0AFA}" type="presParOf" srcId="{CB29DE89-6B55-B54B-B7A2-B6CF9514F6A0}" destId="{6D830F6C-735F-064C-A393-8D326A4ABA27}" srcOrd="3" destOrd="0" presId="urn:microsoft.com/office/officeart/2008/layout/LinedList"/>
    <dgm:cxn modelId="{972DA0DC-A884-8647-8C32-6D824201AE1E}" type="presParOf" srcId="{6D830F6C-735F-064C-A393-8D326A4ABA27}" destId="{147C5916-D6AF-3340-B9A1-C743244931F7}" srcOrd="0" destOrd="0" presId="urn:microsoft.com/office/officeart/2008/layout/LinedList"/>
    <dgm:cxn modelId="{FFC03E0C-DA95-1049-B1FD-C74D59D5C4D0}" type="presParOf" srcId="{6D830F6C-735F-064C-A393-8D326A4ABA27}" destId="{7D204145-4FB7-B149-9EAA-63D3C791938E}" srcOrd="1" destOrd="0" presId="urn:microsoft.com/office/officeart/2008/layout/LinedList"/>
    <dgm:cxn modelId="{F6C6CECD-D993-8E49-8A2E-F372F003D16A}" type="presParOf" srcId="{CB29DE89-6B55-B54B-B7A2-B6CF9514F6A0}" destId="{838451DD-0359-0F4F-B8A3-AF7FD8880A72}" srcOrd="4" destOrd="0" presId="urn:microsoft.com/office/officeart/2008/layout/LinedList"/>
    <dgm:cxn modelId="{111DA1C7-2E9F-8246-B1B6-EEB9AA11DCC0}" type="presParOf" srcId="{CB29DE89-6B55-B54B-B7A2-B6CF9514F6A0}" destId="{BD19A509-6CE1-104C-B234-D7294406F122}" srcOrd="5" destOrd="0" presId="urn:microsoft.com/office/officeart/2008/layout/LinedList"/>
    <dgm:cxn modelId="{CC9FF962-4304-2B4D-BAA5-B853BB63DE2E}" type="presParOf" srcId="{BD19A509-6CE1-104C-B234-D7294406F122}" destId="{03C93091-25A6-C94A-A434-DDF36F6EB38B}" srcOrd="0" destOrd="0" presId="urn:microsoft.com/office/officeart/2008/layout/LinedList"/>
    <dgm:cxn modelId="{8F0C06BD-B7F4-664C-98A7-CC50F40B98A7}" type="presParOf" srcId="{BD19A509-6CE1-104C-B234-D7294406F122}" destId="{AD1EDD47-9965-A343-9DF7-F9E08D554FE3}" srcOrd="1" destOrd="0" presId="urn:microsoft.com/office/officeart/2008/layout/LinedList"/>
    <dgm:cxn modelId="{8A456056-D9C1-3844-82B8-D52AFF356EC5}" type="presParOf" srcId="{CB29DE89-6B55-B54B-B7A2-B6CF9514F6A0}" destId="{0512A730-CE63-1A45-BF0F-6455F6CF2C4D}" srcOrd="6" destOrd="0" presId="urn:microsoft.com/office/officeart/2008/layout/LinedList"/>
    <dgm:cxn modelId="{56537736-5B81-7E43-A486-43152F8EE7DC}" type="presParOf" srcId="{CB29DE89-6B55-B54B-B7A2-B6CF9514F6A0}" destId="{86290A75-C862-6C4D-BA8F-16073EEB3FB5}" srcOrd="7" destOrd="0" presId="urn:microsoft.com/office/officeart/2008/layout/LinedList"/>
    <dgm:cxn modelId="{2A73C042-DE01-874B-9E3D-A2162C623484}" type="presParOf" srcId="{86290A75-C862-6C4D-BA8F-16073EEB3FB5}" destId="{B00E52AC-7ED9-E448-B1EC-74CC3F3C75E5}" srcOrd="0" destOrd="0" presId="urn:microsoft.com/office/officeart/2008/layout/LinedList"/>
    <dgm:cxn modelId="{5D1B4B04-0986-4C4B-933A-ADF2D46937DF}" type="presParOf" srcId="{86290A75-C862-6C4D-BA8F-16073EEB3FB5}" destId="{428FBD68-BC0F-1F4C-ABC7-459ED3E2A406}" srcOrd="1" destOrd="0" presId="urn:microsoft.com/office/officeart/2008/layout/LinedList"/>
    <dgm:cxn modelId="{618986BC-3AD2-D44C-8A55-146D399CC873}" type="presParOf" srcId="{CB29DE89-6B55-B54B-B7A2-B6CF9514F6A0}" destId="{D2900E51-160F-3149-ABF0-6E8CD8D15007}" srcOrd="8" destOrd="0" presId="urn:microsoft.com/office/officeart/2008/layout/LinedList"/>
    <dgm:cxn modelId="{23584481-2AA6-2843-A0BF-70F81608B36C}" type="presParOf" srcId="{CB29DE89-6B55-B54B-B7A2-B6CF9514F6A0}" destId="{8EF2E795-F568-2A47-A66E-39325B27A6CD}" srcOrd="9" destOrd="0" presId="urn:microsoft.com/office/officeart/2008/layout/LinedList"/>
    <dgm:cxn modelId="{678371D7-53D7-174F-96B9-AE6811DC9EAA}" type="presParOf" srcId="{8EF2E795-F568-2A47-A66E-39325B27A6CD}" destId="{876A9639-37C1-6143-91A3-5555709B9A99}" srcOrd="0" destOrd="0" presId="urn:microsoft.com/office/officeart/2008/layout/LinedList"/>
    <dgm:cxn modelId="{9A04F4CF-D361-C94A-AC32-AE75171AA867}" type="presParOf" srcId="{8EF2E795-F568-2A47-A66E-39325B27A6CD}" destId="{4DAD5230-4365-224C-8DFC-7EB38FF6F21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09918A-718E-41F3-A4A6-FA72F14EBA2C}">
      <dsp:nvSpPr>
        <dsp:cNvPr id="0" name=""/>
        <dsp:cNvSpPr/>
      </dsp:nvSpPr>
      <dsp:spPr>
        <a:xfrm>
          <a:off x="1617191" y="1049717"/>
          <a:ext cx="1370283" cy="13702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581CFF-5F58-4EFD-98DC-0C78C51516A5}">
      <dsp:nvSpPr>
        <dsp:cNvPr id="0" name=""/>
        <dsp:cNvSpPr/>
      </dsp:nvSpPr>
      <dsp:spPr>
        <a:xfrm>
          <a:off x="314006" y="2862832"/>
          <a:ext cx="3976653" cy="1138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it-IT" sz="1400" kern="1200" dirty="0"/>
            <a:t>Il PIL dello sport ha  </a:t>
          </a:r>
          <a:r>
            <a:rPr lang="it-IT" sz="1400" b="1" kern="1200" dirty="0"/>
            <a:t>a circa 22 mld </a:t>
          </a:r>
          <a:r>
            <a:rPr lang="it-IT" sz="1400" kern="1200" dirty="0"/>
            <a:t>€, con un contributo al PIL nazionale </a:t>
          </a:r>
          <a:r>
            <a:rPr lang="it-IT" sz="1400" b="1" kern="1200" dirty="0"/>
            <a:t>dell’1,3%</a:t>
          </a:r>
          <a:r>
            <a:rPr lang="it-IT" sz="1400" kern="1200" dirty="0"/>
            <a:t>. Lo Sport si conferma una vera e propria industria, con un potente effetto leva in termini di ricadute economiche, stimato in 2,2x e un’incidenza significativa a livello occupazionale</a:t>
          </a:r>
          <a:endParaRPr lang="en-US" sz="1400" kern="1200" dirty="0"/>
        </a:p>
      </dsp:txBody>
      <dsp:txXfrm>
        <a:off x="314006" y="2862832"/>
        <a:ext cx="3976653" cy="1138998"/>
      </dsp:txXfrm>
    </dsp:sp>
    <dsp:sp modelId="{571AB398-4479-4F71-A689-A5BB5AC3F16F}">
      <dsp:nvSpPr>
        <dsp:cNvPr id="0" name=""/>
        <dsp:cNvSpPr/>
      </dsp:nvSpPr>
      <dsp:spPr>
        <a:xfrm>
          <a:off x="5660943" y="1049717"/>
          <a:ext cx="1370283" cy="13702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711D97-B1E3-4628-BD3C-3C4BB7B91B80}">
      <dsp:nvSpPr>
        <dsp:cNvPr id="0" name=""/>
        <dsp:cNvSpPr/>
      </dsp:nvSpPr>
      <dsp:spPr>
        <a:xfrm>
          <a:off x="4823547" y="2862832"/>
          <a:ext cx="3045073" cy="1138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it-IT" sz="1400" kern="1200" dirty="0"/>
            <a:t>Nonostante i contraccolpi della pandemia, il sistema Sport mantiene negli anni uno zoccolo duro di addetti, che si aggira </a:t>
          </a:r>
          <a:r>
            <a:rPr lang="it-IT" sz="1400" b="1" kern="1200" dirty="0"/>
            <a:t>attorno alle 400 mila unità</a:t>
          </a:r>
          <a:r>
            <a:rPr lang="it-IT" sz="1400" kern="1200" dirty="0"/>
            <a:t>, grazie alla presenza di oltre 15 mila imprese private, circa 82 mila Enti non profit e </a:t>
          </a:r>
          <a:r>
            <a:rPr lang="it-IT" sz="1400" b="1" kern="1200" dirty="0"/>
            <a:t>quasi 900 mila volontari. </a:t>
          </a:r>
          <a:endParaRPr lang="en-US" sz="1400" kern="1200" dirty="0"/>
        </a:p>
      </dsp:txBody>
      <dsp:txXfrm>
        <a:off x="4823547" y="2862832"/>
        <a:ext cx="3045073" cy="1138998"/>
      </dsp:txXfrm>
    </dsp:sp>
    <dsp:sp modelId="{602563C3-E28E-437B-8A8C-93C16F8E7B72}">
      <dsp:nvSpPr>
        <dsp:cNvPr id="0" name=""/>
        <dsp:cNvSpPr/>
      </dsp:nvSpPr>
      <dsp:spPr>
        <a:xfrm>
          <a:off x="9238904" y="1049717"/>
          <a:ext cx="1370283" cy="13702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90EA69-C56F-4244-8A38-76B76F9E99CD}">
      <dsp:nvSpPr>
        <dsp:cNvPr id="0" name=""/>
        <dsp:cNvSpPr/>
      </dsp:nvSpPr>
      <dsp:spPr>
        <a:xfrm>
          <a:off x="8401509" y="2862832"/>
          <a:ext cx="3045073" cy="1138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it-IT" sz="1200" b="1" kern="1200" dirty="0"/>
            <a:t>L’84%</a:t>
          </a:r>
          <a:r>
            <a:rPr lang="it-IT" sz="1200" kern="1200" dirty="0"/>
            <a:t> del valore del mercato deriva </a:t>
          </a:r>
          <a:r>
            <a:rPr lang="it-IT" sz="1200" b="1" kern="1200" dirty="0"/>
            <a:t>dall’indotto attivato</a:t>
          </a:r>
          <a:r>
            <a:rPr lang="it-IT" sz="1200" kern="1200" dirty="0"/>
            <a:t>, a conferma della capacità moltiplicativa del business sportivo. </a:t>
          </a:r>
          <a:r>
            <a:rPr lang="it-IT" sz="1200" b="1" kern="1200" dirty="0"/>
            <a:t>Oltre 10 mld € di PIL dello </a:t>
          </a:r>
          <a:r>
            <a:rPr lang="it-IT" sz="1200" kern="1200" dirty="0"/>
            <a:t>Sport è generato dalle attività strettamente connesse (quali la produzione e vendita di attrezzature e abbigliamento sportivo) e </a:t>
          </a:r>
          <a:r>
            <a:rPr lang="it-IT" sz="1200" b="1" kern="1200" dirty="0"/>
            <a:t>altri 8,4 mld da comparti connessi allo Sport in senso lato (quali i media sportivi, i servizi turistici, di trasporto e quelli medici)</a:t>
          </a:r>
          <a:endParaRPr lang="en-US" sz="1200" kern="1200" dirty="0"/>
        </a:p>
      </dsp:txBody>
      <dsp:txXfrm>
        <a:off x="8401509" y="2862832"/>
        <a:ext cx="3045073" cy="11389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3FFDC2-3755-3E4D-8EA7-A4C5166E9329}">
      <dsp:nvSpPr>
        <dsp:cNvPr id="0" name=""/>
        <dsp:cNvSpPr/>
      </dsp:nvSpPr>
      <dsp:spPr>
        <a:xfrm>
          <a:off x="582645" y="1178"/>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t>PROGETTI SCOLASTICI</a:t>
          </a:r>
          <a:endParaRPr lang="it-IT" sz="2400" kern="1200" dirty="0"/>
        </a:p>
      </dsp:txBody>
      <dsp:txXfrm>
        <a:off x="582645" y="1178"/>
        <a:ext cx="2174490" cy="1304694"/>
      </dsp:txXfrm>
    </dsp:sp>
    <dsp:sp modelId="{752EF19A-801D-2149-80D4-3496D3308886}">
      <dsp:nvSpPr>
        <dsp:cNvPr id="0" name=""/>
        <dsp:cNvSpPr/>
      </dsp:nvSpPr>
      <dsp:spPr>
        <a:xfrm>
          <a:off x="2974584" y="1178"/>
          <a:ext cx="2174490" cy="1304694"/>
        </a:xfrm>
        <a:prstGeom prst="rect">
          <a:avLst/>
        </a:prstGeom>
        <a:gradFill rotWithShape="0">
          <a:gsLst>
            <a:gs pos="0">
              <a:schemeClr val="accent2">
                <a:hueOff val="-161707"/>
                <a:satOff val="-9325"/>
                <a:lumOff val="959"/>
                <a:alphaOff val="0"/>
                <a:satMod val="103000"/>
                <a:lumMod val="102000"/>
                <a:tint val="94000"/>
              </a:schemeClr>
            </a:gs>
            <a:gs pos="50000">
              <a:schemeClr val="accent2">
                <a:hueOff val="-161707"/>
                <a:satOff val="-9325"/>
                <a:lumOff val="959"/>
                <a:alphaOff val="0"/>
                <a:satMod val="110000"/>
                <a:lumMod val="100000"/>
                <a:shade val="100000"/>
              </a:schemeClr>
            </a:gs>
            <a:gs pos="100000">
              <a:schemeClr val="accent2">
                <a:hueOff val="-161707"/>
                <a:satOff val="-9325"/>
                <a:lumOff val="95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PROGETTI GRANDI ETA’</a:t>
          </a:r>
          <a:endParaRPr lang="it-IT" sz="2400" kern="1200" dirty="0">
            <a:solidFill>
              <a:srgbClr val="FF0000"/>
            </a:solidFill>
          </a:endParaRPr>
        </a:p>
      </dsp:txBody>
      <dsp:txXfrm>
        <a:off x="2974584" y="1178"/>
        <a:ext cx="2174490" cy="1304694"/>
      </dsp:txXfrm>
    </dsp:sp>
    <dsp:sp modelId="{BA29ABC6-1C97-CE44-A538-A4883AD5B0E5}">
      <dsp:nvSpPr>
        <dsp:cNvPr id="0" name=""/>
        <dsp:cNvSpPr/>
      </dsp:nvSpPr>
      <dsp:spPr>
        <a:xfrm>
          <a:off x="5366524" y="1178"/>
          <a:ext cx="2174490" cy="1304694"/>
        </a:xfrm>
        <a:prstGeom prst="rect">
          <a:avLst/>
        </a:prstGeom>
        <a:gradFill rotWithShape="0">
          <a:gsLst>
            <a:gs pos="0">
              <a:schemeClr val="accent2">
                <a:hueOff val="-323414"/>
                <a:satOff val="-18651"/>
                <a:lumOff val="1917"/>
                <a:alphaOff val="0"/>
                <a:satMod val="103000"/>
                <a:lumMod val="102000"/>
                <a:tint val="94000"/>
              </a:schemeClr>
            </a:gs>
            <a:gs pos="50000">
              <a:schemeClr val="accent2">
                <a:hueOff val="-323414"/>
                <a:satOff val="-18651"/>
                <a:lumOff val="1917"/>
                <a:alphaOff val="0"/>
                <a:satMod val="110000"/>
                <a:lumMod val="100000"/>
                <a:shade val="100000"/>
              </a:schemeClr>
            </a:gs>
            <a:gs pos="100000">
              <a:schemeClr val="accent2">
                <a:hueOff val="-323414"/>
                <a:satOff val="-18651"/>
                <a:lumOff val="191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AMBIENTE = sport outdoor  </a:t>
          </a:r>
          <a:endParaRPr lang="it-IT" sz="2400" kern="1200" dirty="0">
            <a:solidFill>
              <a:srgbClr val="FF0000"/>
            </a:solidFill>
          </a:endParaRPr>
        </a:p>
      </dsp:txBody>
      <dsp:txXfrm>
        <a:off x="5366524" y="1178"/>
        <a:ext cx="2174490" cy="1304694"/>
      </dsp:txXfrm>
    </dsp:sp>
    <dsp:sp modelId="{1B4DE824-8793-F845-AA9C-F5B147500EF5}">
      <dsp:nvSpPr>
        <dsp:cNvPr id="0" name=""/>
        <dsp:cNvSpPr/>
      </dsp:nvSpPr>
      <dsp:spPr>
        <a:xfrm>
          <a:off x="7758464" y="1178"/>
          <a:ext cx="2174490" cy="1304694"/>
        </a:xfrm>
        <a:prstGeom prst="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IMPIANTISTICA</a:t>
          </a:r>
          <a:endParaRPr lang="it-IT" sz="2400" kern="1200" dirty="0">
            <a:solidFill>
              <a:srgbClr val="FF0000"/>
            </a:solidFill>
          </a:endParaRPr>
        </a:p>
      </dsp:txBody>
      <dsp:txXfrm>
        <a:off x="7758464" y="1178"/>
        <a:ext cx="2174490" cy="1304694"/>
      </dsp:txXfrm>
    </dsp:sp>
    <dsp:sp modelId="{8BF173FC-D95A-3244-B98A-EDE1F47CA228}">
      <dsp:nvSpPr>
        <dsp:cNvPr id="0" name=""/>
        <dsp:cNvSpPr/>
      </dsp:nvSpPr>
      <dsp:spPr>
        <a:xfrm>
          <a:off x="582645" y="1523321"/>
          <a:ext cx="2174490" cy="1304694"/>
        </a:xfrm>
        <a:prstGeom prst="rect">
          <a:avLst/>
        </a:prstGeom>
        <a:gradFill rotWithShape="0">
          <a:gsLst>
            <a:gs pos="0">
              <a:schemeClr val="accent2">
                <a:hueOff val="-646828"/>
                <a:satOff val="-37301"/>
                <a:lumOff val="3835"/>
                <a:alphaOff val="0"/>
                <a:satMod val="103000"/>
                <a:lumMod val="102000"/>
                <a:tint val="94000"/>
              </a:schemeClr>
            </a:gs>
            <a:gs pos="50000">
              <a:schemeClr val="accent2">
                <a:hueOff val="-646828"/>
                <a:satOff val="-37301"/>
                <a:lumOff val="3835"/>
                <a:alphaOff val="0"/>
                <a:satMod val="110000"/>
                <a:lumMod val="100000"/>
                <a:shade val="100000"/>
              </a:schemeClr>
            </a:gs>
            <a:gs pos="100000">
              <a:schemeClr val="accent2">
                <a:hueOff val="-646828"/>
                <a:satOff val="-37301"/>
                <a:lumOff val="383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t>EVENTI E TURISMO </a:t>
          </a:r>
        </a:p>
      </dsp:txBody>
      <dsp:txXfrm>
        <a:off x="582645" y="1523321"/>
        <a:ext cx="2174490" cy="1304694"/>
      </dsp:txXfrm>
    </dsp:sp>
    <dsp:sp modelId="{00873B88-192C-8547-A1C5-6C63FD6C283B}">
      <dsp:nvSpPr>
        <dsp:cNvPr id="0" name=""/>
        <dsp:cNvSpPr/>
      </dsp:nvSpPr>
      <dsp:spPr>
        <a:xfrm>
          <a:off x="2974584" y="1523321"/>
          <a:ext cx="2174490" cy="1304694"/>
        </a:xfrm>
        <a:prstGeom prst="rect">
          <a:avLst/>
        </a:prstGeom>
        <a:gradFill rotWithShape="0">
          <a:gsLst>
            <a:gs pos="0">
              <a:schemeClr val="accent2">
                <a:hueOff val="-808535"/>
                <a:satOff val="-46627"/>
                <a:lumOff val="4793"/>
                <a:alphaOff val="0"/>
                <a:satMod val="103000"/>
                <a:lumMod val="102000"/>
                <a:tint val="94000"/>
              </a:schemeClr>
            </a:gs>
            <a:gs pos="50000">
              <a:schemeClr val="accent2">
                <a:hueOff val="-808535"/>
                <a:satOff val="-46627"/>
                <a:lumOff val="4793"/>
                <a:alphaOff val="0"/>
                <a:satMod val="110000"/>
                <a:lumMod val="100000"/>
                <a:shade val="100000"/>
              </a:schemeClr>
            </a:gs>
            <a:gs pos="100000">
              <a:schemeClr val="accent2">
                <a:hueOff val="-808535"/>
                <a:satOff val="-46627"/>
                <a:lumOff val="479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t>INTEGRAZIONE</a:t>
          </a:r>
          <a:endParaRPr lang="it-IT" sz="2400" kern="1200" dirty="0"/>
        </a:p>
      </dsp:txBody>
      <dsp:txXfrm>
        <a:off x="2974584" y="1523321"/>
        <a:ext cx="2174490" cy="1304694"/>
      </dsp:txXfrm>
    </dsp:sp>
    <dsp:sp modelId="{CEA12335-C2B9-A146-BDE5-D1D40117386D}">
      <dsp:nvSpPr>
        <dsp:cNvPr id="0" name=""/>
        <dsp:cNvSpPr/>
      </dsp:nvSpPr>
      <dsp:spPr>
        <a:xfrm>
          <a:off x="5366524" y="1523321"/>
          <a:ext cx="2174490" cy="1304694"/>
        </a:xfrm>
        <a:prstGeom prst="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t>CULTURA</a:t>
          </a:r>
          <a:endParaRPr lang="it-IT" sz="2400" kern="1200" dirty="0"/>
        </a:p>
      </dsp:txBody>
      <dsp:txXfrm>
        <a:off x="5366524" y="1523321"/>
        <a:ext cx="2174490" cy="1304694"/>
      </dsp:txXfrm>
    </dsp:sp>
    <dsp:sp modelId="{3E0AD010-CCCE-3841-A7E1-536D9EBE20A2}">
      <dsp:nvSpPr>
        <dsp:cNvPr id="0" name=""/>
        <dsp:cNvSpPr/>
      </dsp:nvSpPr>
      <dsp:spPr>
        <a:xfrm>
          <a:off x="7758464" y="1523321"/>
          <a:ext cx="2174490" cy="1304694"/>
        </a:xfrm>
        <a:prstGeom prst="rect">
          <a:avLst/>
        </a:prstGeom>
        <a:gradFill rotWithShape="0">
          <a:gsLst>
            <a:gs pos="0">
              <a:schemeClr val="accent2">
                <a:hueOff val="-1131949"/>
                <a:satOff val="-65277"/>
                <a:lumOff val="6711"/>
                <a:alphaOff val="0"/>
                <a:satMod val="103000"/>
                <a:lumMod val="102000"/>
                <a:tint val="94000"/>
              </a:schemeClr>
            </a:gs>
            <a:gs pos="50000">
              <a:schemeClr val="accent2">
                <a:hueOff val="-1131949"/>
                <a:satOff val="-65277"/>
                <a:lumOff val="6711"/>
                <a:alphaOff val="0"/>
                <a:satMod val="110000"/>
                <a:lumMod val="100000"/>
                <a:shade val="100000"/>
              </a:schemeClr>
            </a:gs>
            <a:gs pos="100000">
              <a:schemeClr val="accent2">
                <a:hueOff val="-1131949"/>
                <a:satOff val="-65277"/>
                <a:lumOff val="671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t>FORMAZIONE</a:t>
          </a:r>
          <a:endParaRPr lang="it-IT" sz="2400" kern="1200" dirty="0"/>
        </a:p>
      </dsp:txBody>
      <dsp:txXfrm>
        <a:off x="7758464" y="1523321"/>
        <a:ext cx="2174490" cy="1304694"/>
      </dsp:txXfrm>
    </dsp:sp>
    <dsp:sp modelId="{E29F350D-6EE5-D24A-807D-2C4DA4384B54}">
      <dsp:nvSpPr>
        <dsp:cNvPr id="0" name=""/>
        <dsp:cNvSpPr/>
      </dsp:nvSpPr>
      <dsp:spPr>
        <a:xfrm>
          <a:off x="2974584" y="3045465"/>
          <a:ext cx="2174490" cy="1304694"/>
        </a:xfrm>
        <a:prstGeom prst="rect">
          <a:avLst/>
        </a:prstGeom>
        <a:gradFill rotWithShape="0">
          <a:gsLst>
            <a:gs pos="0">
              <a:schemeClr val="accent2">
                <a:hueOff val="-1293656"/>
                <a:satOff val="-74603"/>
                <a:lumOff val="7669"/>
                <a:alphaOff val="0"/>
                <a:satMod val="103000"/>
                <a:lumMod val="102000"/>
                <a:tint val="94000"/>
              </a:schemeClr>
            </a:gs>
            <a:gs pos="50000">
              <a:schemeClr val="accent2">
                <a:hueOff val="-1293656"/>
                <a:satOff val="-74603"/>
                <a:lumOff val="7669"/>
                <a:alphaOff val="0"/>
                <a:satMod val="110000"/>
                <a:lumMod val="100000"/>
                <a:shade val="100000"/>
              </a:schemeClr>
            </a:gs>
            <a:gs pos="100000">
              <a:schemeClr val="accent2">
                <a:hueOff val="-1293656"/>
                <a:satOff val="-74603"/>
                <a:lumOff val="766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u="sng" kern="1200"/>
            <a:t>OUTDOOR ’</a:t>
          </a:r>
        </a:p>
      </dsp:txBody>
      <dsp:txXfrm>
        <a:off x="2974584" y="3045465"/>
        <a:ext cx="2174490" cy="1304694"/>
      </dsp:txXfrm>
    </dsp:sp>
    <dsp:sp modelId="{DF314463-D744-524F-9C44-78E905DF5D5E}">
      <dsp:nvSpPr>
        <dsp:cNvPr id="0" name=""/>
        <dsp:cNvSpPr/>
      </dsp:nvSpPr>
      <dsp:spPr>
        <a:xfrm>
          <a:off x="5366524" y="3045465"/>
          <a:ext cx="2174490" cy="1304694"/>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u="none" kern="1200" dirty="0"/>
            <a:t>MONDO DELLA DISABILITA</a:t>
          </a:r>
          <a:r>
            <a:rPr lang="it-IT" sz="2400" u="sng" kern="1200" dirty="0"/>
            <a:t>’</a:t>
          </a:r>
        </a:p>
      </dsp:txBody>
      <dsp:txXfrm>
        <a:off x="5366524" y="3045465"/>
        <a:ext cx="2174490" cy="1304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1D66B8-26AD-3946-AF8C-786581F88BE4}">
      <dsp:nvSpPr>
        <dsp:cNvPr id="0" name=""/>
        <dsp:cNvSpPr/>
      </dsp:nvSpPr>
      <dsp:spPr>
        <a:xfrm>
          <a:off x="0" y="552"/>
          <a:ext cx="8686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DAD75A-CAEA-D548-B759-3D4511E63CAF}">
      <dsp:nvSpPr>
        <dsp:cNvPr id="0" name=""/>
        <dsp:cNvSpPr/>
      </dsp:nvSpPr>
      <dsp:spPr>
        <a:xfrm>
          <a:off x="0" y="552"/>
          <a:ext cx="8686800" cy="646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it-IT" sz="2900" kern="1200" dirty="0">
              <a:solidFill>
                <a:srgbClr val="FF0000"/>
              </a:solidFill>
            </a:rPr>
            <a:t>Comunità europea (vari dipartimenti)</a:t>
          </a:r>
        </a:p>
      </dsp:txBody>
      <dsp:txXfrm>
        <a:off x="0" y="552"/>
        <a:ext cx="8686800" cy="646408"/>
      </dsp:txXfrm>
    </dsp:sp>
    <dsp:sp modelId="{7561A234-C191-EC43-BA60-F6022FFA6A8C}">
      <dsp:nvSpPr>
        <dsp:cNvPr id="0" name=""/>
        <dsp:cNvSpPr/>
      </dsp:nvSpPr>
      <dsp:spPr>
        <a:xfrm>
          <a:off x="0" y="646960"/>
          <a:ext cx="8686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492EE5-37F7-CA4E-A3B8-182CBF28CFD6}">
      <dsp:nvSpPr>
        <dsp:cNvPr id="0" name=""/>
        <dsp:cNvSpPr/>
      </dsp:nvSpPr>
      <dsp:spPr>
        <a:xfrm>
          <a:off x="0" y="646960"/>
          <a:ext cx="8686800" cy="646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it-IT" sz="2900" kern="1200" dirty="0"/>
            <a:t>Dipartimento Sport, Sport e Salute, Coni, EPS</a:t>
          </a:r>
        </a:p>
      </dsp:txBody>
      <dsp:txXfrm>
        <a:off x="0" y="646960"/>
        <a:ext cx="8686800" cy="646408"/>
      </dsp:txXfrm>
    </dsp:sp>
    <dsp:sp modelId="{93022C32-F66E-2E46-BC8A-9F6B67F8E083}">
      <dsp:nvSpPr>
        <dsp:cNvPr id="0" name=""/>
        <dsp:cNvSpPr/>
      </dsp:nvSpPr>
      <dsp:spPr>
        <a:xfrm>
          <a:off x="0" y="1293368"/>
          <a:ext cx="8686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B8CA37-7E4D-7148-A172-9F18E31A5903}">
      <dsp:nvSpPr>
        <dsp:cNvPr id="0" name=""/>
        <dsp:cNvSpPr/>
      </dsp:nvSpPr>
      <dsp:spPr>
        <a:xfrm>
          <a:off x="0" y="1293368"/>
          <a:ext cx="8686800" cy="646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it-IT" sz="2900" kern="1200" dirty="0">
              <a:solidFill>
                <a:srgbClr val="FF0000"/>
              </a:solidFill>
            </a:rPr>
            <a:t>Regioni con fondi  Europei (FSE, FESR)o Statali</a:t>
          </a:r>
        </a:p>
      </dsp:txBody>
      <dsp:txXfrm>
        <a:off x="0" y="1293368"/>
        <a:ext cx="8686800" cy="646408"/>
      </dsp:txXfrm>
    </dsp:sp>
    <dsp:sp modelId="{941FAA93-3E77-BF4A-9D95-BFA87CFEA778}">
      <dsp:nvSpPr>
        <dsp:cNvPr id="0" name=""/>
        <dsp:cNvSpPr/>
      </dsp:nvSpPr>
      <dsp:spPr>
        <a:xfrm>
          <a:off x="0" y="1939776"/>
          <a:ext cx="8686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7A31A0-096D-D14B-ADE9-87523B5AD294}">
      <dsp:nvSpPr>
        <dsp:cNvPr id="0" name=""/>
        <dsp:cNvSpPr/>
      </dsp:nvSpPr>
      <dsp:spPr>
        <a:xfrm>
          <a:off x="0" y="1939776"/>
          <a:ext cx="8686800" cy="646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it-IT" sz="2900" kern="1200" dirty="0"/>
            <a:t>Comuni</a:t>
          </a:r>
        </a:p>
      </dsp:txBody>
      <dsp:txXfrm>
        <a:off x="0" y="1939776"/>
        <a:ext cx="8686800" cy="646408"/>
      </dsp:txXfrm>
    </dsp:sp>
    <dsp:sp modelId="{11BB3B89-C391-0343-8527-0E011C56B624}">
      <dsp:nvSpPr>
        <dsp:cNvPr id="0" name=""/>
        <dsp:cNvSpPr/>
      </dsp:nvSpPr>
      <dsp:spPr>
        <a:xfrm>
          <a:off x="0" y="2586185"/>
          <a:ext cx="8686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FC6E22-65F6-AC46-B35A-878CC0009019}">
      <dsp:nvSpPr>
        <dsp:cNvPr id="0" name=""/>
        <dsp:cNvSpPr/>
      </dsp:nvSpPr>
      <dsp:spPr>
        <a:xfrm>
          <a:off x="0" y="2586185"/>
          <a:ext cx="8686800" cy="646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it-IT" sz="2900" kern="1200" dirty="0">
              <a:solidFill>
                <a:srgbClr val="FF0000"/>
              </a:solidFill>
            </a:rPr>
            <a:t>Municipi, quartieri , circoscrizioni, città metropolitane</a:t>
          </a:r>
        </a:p>
      </dsp:txBody>
      <dsp:txXfrm>
        <a:off x="0" y="2586185"/>
        <a:ext cx="8686800" cy="646408"/>
      </dsp:txXfrm>
    </dsp:sp>
    <dsp:sp modelId="{BBABFCCD-25A0-5045-BE7A-BD93A54375AC}">
      <dsp:nvSpPr>
        <dsp:cNvPr id="0" name=""/>
        <dsp:cNvSpPr/>
      </dsp:nvSpPr>
      <dsp:spPr>
        <a:xfrm>
          <a:off x="0" y="3232593"/>
          <a:ext cx="8686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254F64-EBF8-F14A-BD56-6F25090A032B}">
      <dsp:nvSpPr>
        <dsp:cNvPr id="0" name=""/>
        <dsp:cNvSpPr/>
      </dsp:nvSpPr>
      <dsp:spPr>
        <a:xfrm>
          <a:off x="0" y="3232593"/>
          <a:ext cx="8686800" cy="646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it-IT" sz="2900" kern="1200"/>
            <a:t>Fondazioni Nazionali</a:t>
          </a:r>
          <a:endParaRPr lang="it-IT" sz="2900" kern="1200" dirty="0"/>
        </a:p>
      </dsp:txBody>
      <dsp:txXfrm>
        <a:off x="0" y="3232593"/>
        <a:ext cx="8686800" cy="646408"/>
      </dsp:txXfrm>
    </dsp:sp>
    <dsp:sp modelId="{61CA48C2-14E4-A444-A0D7-C967E94F45C2}">
      <dsp:nvSpPr>
        <dsp:cNvPr id="0" name=""/>
        <dsp:cNvSpPr/>
      </dsp:nvSpPr>
      <dsp:spPr>
        <a:xfrm>
          <a:off x="0" y="3879001"/>
          <a:ext cx="8686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4F5A57-9B07-444F-981C-D4CE291A17EE}">
      <dsp:nvSpPr>
        <dsp:cNvPr id="0" name=""/>
        <dsp:cNvSpPr/>
      </dsp:nvSpPr>
      <dsp:spPr>
        <a:xfrm>
          <a:off x="0" y="3879001"/>
          <a:ext cx="8686800" cy="646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it-IT" sz="2900" kern="1200" dirty="0"/>
            <a:t>Fondazioni Locali, Aziende</a:t>
          </a:r>
        </a:p>
      </dsp:txBody>
      <dsp:txXfrm>
        <a:off x="0" y="3879001"/>
        <a:ext cx="8686800" cy="6464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55794-13E7-714F-8CFC-972C5663C03E}">
      <dsp:nvSpPr>
        <dsp:cNvPr id="0" name=""/>
        <dsp:cNvSpPr/>
      </dsp:nvSpPr>
      <dsp:spPr>
        <a:xfrm>
          <a:off x="0" y="432"/>
          <a:ext cx="1011467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3E45B4-126F-E04B-A963-413061C99419}">
      <dsp:nvSpPr>
        <dsp:cNvPr id="0" name=""/>
        <dsp:cNvSpPr/>
      </dsp:nvSpPr>
      <dsp:spPr>
        <a:xfrm>
          <a:off x="0" y="432"/>
          <a:ext cx="10114671" cy="707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it-IT" sz="3200" kern="1200" dirty="0"/>
            <a:t>Migranti, area grigia, disabili, </a:t>
          </a:r>
          <a:r>
            <a:rPr lang="it-IT" sz="3200" kern="1200" dirty="0" err="1"/>
            <a:t>anziani,neet</a:t>
          </a:r>
          <a:endParaRPr lang="en-US" sz="3200" kern="1200" dirty="0"/>
        </a:p>
      </dsp:txBody>
      <dsp:txXfrm>
        <a:off x="0" y="432"/>
        <a:ext cx="10114671" cy="707713"/>
      </dsp:txXfrm>
    </dsp:sp>
    <dsp:sp modelId="{85A3886C-01E8-AC4F-BE58-D971FF4BF875}">
      <dsp:nvSpPr>
        <dsp:cNvPr id="0" name=""/>
        <dsp:cNvSpPr/>
      </dsp:nvSpPr>
      <dsp:spPr>
        <a:xfrm>
          <a:off x="0" y="708145"/>
          <a:ext cx="1011467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7C5916-D6AF-3340-B9A1-C743244931F7}">
      <dsp:nvSpPr>
        <dsp:cNvPr id="0" name=""/>
        <dsp:cNvSpPr/>
      </dsp:nvSpPr>
      <dsp:spPr>
        <a:xfrm>
          <a:off x="0" y="708145"/>
          <a:ext cx="10114671" cy="707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it-IT" sz="3200" kern="1200" dirty="0"/>
            <a:t>Politiche ambientali/green</a:t>
          </a:r>
          <a:endParaRPr lang="en-US" sz="3200" kern="1200" dirty="0"/>
        </a:p>
      </dsp:txBody>
      <dsp:txXfrm>
        <a:off x="0" y="708145"/>
        <a:ext cx="10114671" cy="707713"/>
      </dsp:txXfrm>
    </dsp:sp>
    <dsp:sp modelId="{838451DD-0359-0F4F-B8A3-AF7FD8880A72}">
      <dsp:nvSpPr>
        <dsp:cNvPr id="0" name=""/>
        <dsp:cNvSpPr/>
      </dsp:nvSpPr>
      <dsp:spPr>
        <a:xfrm>
          <a:off x="0" y="1415858"/>
          <a:ext cx="1011467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C93091-25A6-C94A-A434-DDF36F6EB38B}">
      <dsp:nvSpPr>
        <dsp:cNvPr id="0" name=""/>
        <dsp:cNvSpPr/>
      </dsp:nvSpPr>
      <dsp:spPr>
        <a:xfrm>
          <a:off x="0" y="1415858"/>
          <a:ext cx="10114671" cy="707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it-IT" sz="3200" kern="1200"/>
            <a:t>Politiche del lavoro </a:t>
          </a:r>
          <a:endParaRPr lang="en-US" sz="3200" kern="1200"/>
        </a:p>
      </dsp:txBody>
      <dsp:txXfrm>
        <a:off x="0" y="1415858"/>
        <a:ext cx="10114671" cy="707713"/>
      </dsp:txXfrm>
    </dsp:sp>
    <dsp:sp modelId="{0512A730-CE63-1A45-BF0F-6455F6CF2C4D}">
      <dsp:nvSpPr>
        <dsp:cNvPr id="0" name=""/>
        <dsp:cNvSpPr/>
      </dsp:nvSpPr>
      <dsp:spPr>
        <a:xfrm>
          <a:off x="0" y="2123571"/>
          <a:ext cx="1011467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0E52AC-7ED9-E448-B1EC-74CC3F3C75E5}">
      <dsp:nvSpPr>
        <dsp:cNvPr id="0" name=""/>
        <dsp:cNvSpPr/>
      </dsp:nvSpPr>
      <dsp:spPr>
        <a:xfrm>
          <a:off x="0" y="2123571"/>
          <a:ext cx="10114671" cy="707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it-IT" sz="3200" kern="1200" dirty="0"/>
            <a:t>Politiche Sanitarie/prevenzione</a:t>
          </a:r>
          <a:endParaRPr lang="en-US" sz="3200" kern="1200" dirty="0"/>
        </a:p>
      </dsp:txBody>
      <dsp:txXfrm>
        <a:off x="0" y="2123571"/>
        <a:ext cx="10114671" cy="707713"/>
      </dsp:txXfrm>
    </dsp:sp>
    <dsp:sp modelId="{D2900E51-160F-3149-ABF0-6E8CD8D15007}">
      <dsp:nvSpPr>
        <dsp:cNvPr id="0" name=""/>
        <dsp:cNvSpPr/>
      </dsp:nvSpPr>
      <dsp:spPr>
        <a:xfrm>
          <a:off x="0" y="2831284"/>
          <a:ext cx="1011467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6A9639-37C1-6143-91A3-5555709B9A99}">
      <dsp:nvSpPr>
        <dsp:cNvPr id="0" name=""/>
        <dsp:cNvSpPr/>
      </dsp:nvSpPr>
      <dsp:spPr>
        <a:xfrm>
          <a:off x="0" y="2831284"/>
          <a:ext cx="10114671" cy="707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it-IT" sz="3200" kern="1200"/>
            <a:t>Politiche sociali (carcere, ATS, ….)</a:t>
          </a:r>
          <a:endParaRPr lang="en-US" sz="3200" kern="1200"/>
        </a:p>
      </dsp:txBody>
      <dsp:txXfrm>
        <a:off x="0" y="2831284"/>
        <a:ext cx="10114671" cy="707713"/>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063692-E6E3-4801-BC79-859437E5B92A}" type="datetimeFigureOut">
              <a:rPr lang="it-IT" smtClean="0"/>
              <a:t>22/04/24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C7FC6D-4464-4140-A3F3-2268768727BA}" type="slidenum">
              <a:rPr lang="it-IT" smtClean="0"/>
              <a:t>‹N›</a:t>
            </a:fld>
            <a:endParaRPr lang="it-IT"/>
          </a:p>
        </p:txBody>
      </p:sp>
    </p:spTree>
    <p:extLst>
      <p:ext uri="{BB962C8B-B14F-4D97-AF65-F5344CB8AC3E}">
        <p14:creationId xmlns:p14="http://schemas.microsoft.com/office/powerpoint/2010/main" val="1847550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9BBFC2-E6CC-E34B-9F1B-B968C597E794}"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7965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E01191-06FB-6476-AEB4-65271210BD38}"/>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76115D0A-0B7C-7936-2D4C-408F0AFFBC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3A440A7A-50FD-D2F7-CA86-EECD851A6DF8}"/>
              </a:ext>
            </a:extLst>
          </p:cNvPr>
          <p:cNvSpPr>
            <a:spLocks noGrp="1"/>
          </p:cNvSpPr>
          <p:nvPr>
            <p:ph type="dt" sz="half" idx="10"/>
          </p:nvPr>
        </p:nvSpPr>
        <p:spPr/>
        <p:txBody>
          <a:bodyPr/>
          <a:lstStyle/>
          <a:p>
            <a:fld id="{8A59C54A-7EDE-4CC2-BFB7-DAEE6FFCBE0A}" type="datetimeFigureOut">
              <a:rPr lang="it-IT" smtClean="0"/>
              <a:t>22/04/24</a:t>
            </a:fld>
            <a:endParaRPr lang="it-IT"/>
          </a:p>
        </p:txBody>
      </p:sp>
      <p:sp>
        <p:nvSpPr>
          <p:cNvPr id="5" name="Segnaposto piè di pagina 4">
            <a:extLst>
              <a:ext uri="{FF2B5EF4-FFF2-40B4-BE49-F238E27FC236}">
                <a16:creationId xmlns:a16="http://schemas.microsoft.com/office/drawing/2014/main" id="{D9825389-2591-9C60-FBE7-693F24B9993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DD8972C-6311-E57F-75AC-DB9455704680}"/>
              </a:ext>
            </a:extLst>
          </p:cNvPr>
          <p:cNvSpPr>
            <a:spLocks noGrp="1"/>
          </p:cNvSpPr>
          <p:nvPr>
            <p:ph type="sldNum" sz="quarter" idx="12"/>
          </p:nvPr>
        </p:nvSpPr>
        <p:spPr/>
        <p:txBody>
          <a:bodyPr/>
          <a:lstStyle/>
          <a:p>
            <a:fld id="{6BE1C6CB-56DA-46AE-AE0F-B75DB4DF13F4}" type="slidenum">
              <a:rPr lang="it-IT" smtClean="0"/>
              <a:t>‹N›</a:t>
            </a:fld>
            <a:endParaRPr lang="it-IT"/>
          </a:p>
        </p:txBody>
      </p:sp>
    </p:spTree>
    <p:extLst>
      <p:ext uri="{BB962C8B-B14F-4D97-AF65-F5344CB8AC3E}">
        <p14:creationId xmlns:p14="http://schemas.microsoft.com/office/powerpoint/2010/main" val="1723301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539302F-4590-9D8E-6C63-116280D8F26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83F2280-AC79-C27B-27D7-6EFFB0A84C2E}"/>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21EB181-4BB9-E955-2D28-FC6432157CE1}"/>
              </a:ext>
            </a:extLst>
          </p:cNvPr>
          <p:cNvSpPr>
            <a:spLocks noGrp="1"/>
          </p:cNvSpPr>
          <p:nvPr>
            <p:ph type="dt" sz="half" idx="10"/>
          </p:nvPr>
        </p:nvSpPr>
        <p:spPr/>
        <p:txBody>
          <a:bodyPr/>
          <a:lstStyle/>
          <a:p>
            <a:fld id="{8A59C54A-7EDE-4CC2-BFB7-DAEE6FFCBE0A}" type="datetimeFigureOut">
              <a:rPr lang="it-IT" smtClean="0"/>
              <a:t>22/04/24</a:t>
            </a:fld>
            <a:endParaRPr lang="it-IT"/>
          </a:p>
        </p:txBody>
      </p:sp>
      <p:sp>
        <p:nvSpPr>
          <p:cNvPr id="5" name="Segnaposto piè di pagina 4">
            <a:extLst>
              <a:ext uri="{FF2B5EF4-FFF2-40B4-BE49-F238E27FC236}">
                <a16:creationId xmlns:a16="http://schemas.microsoft.com/office/drawing/2014/main" id="{044DB79B-DC27-2BB9-B245-1C495BF230F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797CF00-9560-38B0-8145-FADE993F9886}"/>
              </a:ext>
            </a:extLst>
          </p:cNvPr>
          <p:cNvSpPr>
            <a:spLocks noGrp="1"/>
          </p:cNvSpPr>
          <p:nvPr>
            <p:ph type="sldNum" sz="quarter" idx="12"/>
          </p:nvPr>
        </p:nvSpPr>
        <p:spPr/>
        <p:txBody>
          <a:bodyPr/>
          <a:lstStyle/>
          <a:p>
            <a:fld id="{6BE1C6CB-56DA-46AE-AE0F-B75DB4DF13F4}" type="slidenum">
              <a:rPr lang="it-IT" smtClean="0"/>
              <a:t>‹N›</a:t>
            </a:fld>
            <a:endParaRPr lang="it-IT"/>
          </a:p>
        </p:txBody>
      </p:sp>
    </p:spTree>
    <p:extLst>
      <p:ext uri="{BB962C8B-B14F-4D97-AF65-F5344CB8AC3E}">
        <p14:creationId xmlns:p14="http://schemas.microsoft.com/office/powerpoint/2010/main" val="345189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B77BAE-BEB5-A384-06D2-2C50E10116A1}"/>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247793D-A70F-CA04-8754-2F24C7C3B1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CEE0579D-99A9-8B07-AB0F-28104304B9D9}"/>
              </a:ext>
            </a:extLst>
          </p:cNvPr>
          <p:cNvSpPr>
            <a:spLocks noGrp="1"/>
          </p:cNvSpPr>
          <p:nvPr>
            <p:ph type="dt" sz="half" idx="10"/>
          </p:nvPr>
        </p:nvSpPr>
        <p:spPr/>
        <p:txBody>
          <a:bodyPr/>
          <a:lstStyle/>
          <a:p>
            <a:fld id="{8A59C54A-7EDE-4CC2-BFB7-DAEE6FFCBE0A}" type="datetimeFigureOut">
              <a:rPr lang="it-IT" smtClean="0"/>
              <a:t>22/04/24</a:t>
            </a:fld>
            <a:endParaRPr lang="it-IT"/>
          </a:p>
        </p:txBody>
      </p:sp>
      <p:sp>
        <p:nvSpPr>
          <p:cNvPr id="5" name="Segnaposto piè di pagina 4">
            <a:extLst>
              <a:ext uri="{FF2B5EF4-FFF2-40B4-BE49-F238E27FC236}">
                <a16:creationId xmlns:a16="http://schemas.microsoft.com/office/drawing/2014/main" id="{776FD8FF-447B-4F5F-E171-311F79498EF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AC52E00-0C34-DD2D-9808-548433B66FB2}"/>
              </a:ext>
            </a:extLst>
          </p:cNvPr>
          <p:cNvSpPr>
            <a:spLocks noGrp="1"/>
          </p:cNvSpPr>
          <p:nvPr>
            <p:ph type="sldNum" sz="quarter" idx="12"/>
          </p:nvPr>
        </p:nvSpPr>
        <p:spPr/>
        <p:txBody>
          <a:bodyPr/>
          <a:lstStyle/>
          <a:p>
            <a:fld id="{6BE1C6CB-56DA-46AE-AE0F-B75DB4DF13F4}" type="slidenum">
              <a:rPr lang="it-IT" smtClean="0"/>
              <a:t>‹N›</a:t>
            </a:fld>
            <a:endParaRPr lang="it-IT"/>
          </a:p>
        </p:txBody>
      </p:sp>
    </p:spTree>
    <p:extLst>
      <p:ext uri="{BB962C8B-B14F-4D97-AF65-F5344CB8AC3E}">
        <p14:creationId xmlns:p14="http://schemas.microsoft.com/office/powerpoint/2010/main" val="1071451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56CDA5-B17E-300B-16D5-C9F7825D75E3}"/>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5D62527-3E1D-3536-2222-54162481B96B}"/>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4CE640F8-6703-10B2-7F64-13A692CB470E}"/>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8244FA13-72E8-22D0-7016-0A3A759A1F1A}"/>
              </a:ext>
            </a:extLst>
          </p:cNvPr>
          <p:cNvSpPr>
            <a:spLocks noGrp="1"/>
          </p:cNvSpPr>
          <p:nvPr>
            <p:ph type="dt" sz="half" idx="10"/>
          </p:nvPr>
        </p:nvSpPr>
        <p:spPr/>
        <p:txBody>
          <a:bodyPr/>
          <a:lstStyle/>
          <a:p>
            <a:fld id="{8A59C54A-7EDE-4CC2-BFB7-DAEE6FFCBE0A}" type="datetimeFigureOut">
              <a:rPr lang="it-IT" smtClean="0"/>
              <a:t>22/04/24</a:t>
            </a:fld>
            <a:endParaRPr lang="it-IT"/>
          </a:p>
        </p:txBody>
      </p:sp>
      <p:sp>
        <p:nvSpPr>
          <p:cNvPr id="6" name="Segnaposto piè di pagina 5">
            <a:extLst>
              <a:ext uri="{FF2B5EF4-FFF2-40B4-BE49-F238E27FC236}">
                <a16:creationId xmlns:a16="http://schemas.microsoft.com/office/drawing/2014/main" id="{E5596E67-C847-7305-0105-E0C75D3DE71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FC6D606-BE21-B32A-DE02-2C2A7122ED22}"/>
              </a:ext>
            </a:extLst>
          </p:cNvPr>
          <p:cNvSpPr>
            <a:spLocks noGrp="1"/>
          </p:cNvSpPr>
          <p:nvPr>
            <p:ph type="sldNum" sz="quarter" idx="12"/>
          </p:nvPr>
        </p:nvSpPr>
        <p:spPr/>
        <p:txBody>
          <a:bodyPr/>
          <a:lstStyle/>
          <a:p>
            <a:fld id="{6BE1C6CB-56DA-46AE-AE0F-B75DB4DF13F4}" type="slidenum">
              <a:rPr lang="it-IT" smtClean="0"/>
              <a:t>‹N›</a:t>
            </a:fld>
            <a:endParaRPr lang="it-IT"/>
          </a:p>
        </p:txBody>
      </p:sp>
    </p:spTree>
    <p:extLst>
      <p:ext uri="{BB962C8B-B14F-4D97-AF65-F5344CB8AC3E}">
        <p14:creationId xmlns:p14="http://schemas.microsoft.com/office/powerpoint/2010/main" val="1254015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FFB322-9DE7-EF58-6586-0C69F8FB1E70}"/>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46F236CA-D789-77B3-9954-14C7989AE7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87F84FBF-4300-8282-7B11-82F7C0A06FAC}"/>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4CE96CD1-8204-206C-4827-7AD9AA8D04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6AD155BD-E6B0-BE35-A456-F9AD4EF04913}"/>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C7FA9ACD-431F-3852-E2F0-801D881E683F}"/>
              </a:ext>
            </a:extLst>
          </p:cNvPr>
          <p:cNvSpPr>
            <a:spLocks noGrp="1"/>
          </p:cNvSpPr>
          <p:nvPr>
            <p:ph type="dt" sz="half" idx="10"/>
          </p:nvPr>
        </p:nvSpPr>
        <p:spPr/>
        <p:txBody>
          <a:bodyPr/>
          <a:lstStyle/>
          <a:p>
            <a:fld id="{8A59C54A-7EDE-4CC2-BFB7-DAEE6FFCBE0A}" type="datetimeFigureOut">
              <a:rPr lang="it-IT" smtClean="0"/>
              <a:t>22/04/24</a:t>
            </a:fld>
            <a:endParaRPr lang="it-IT"/>
          </a:p>
        </p:txBody>
      </p:sp>
      <p:sp>
        <p:nvSpPr>
          <p:cNvPr id="8" name="Segnaposto piè di pagina 7">
            <a:extLst>
              <a:ext uri="{FF2B5EF4-FFF2-40B4-BE49-F238E27FC236}">
                <a16:creationId xmlns:a16="http://schemas.microsoft.com/office/drawing/2014/main" id="{65CF7174-A9FF-C302-EF5F-A2BDF5EDF539}"/>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B9B19CB8-3B2C-D1AE-AD0C-1A9C14CDAE86}"/>
              </a:ext>
            </a:extLst>
          </p:cNvPr>
          <p:cNvSpPr>
            <a:spLocks noGrp="1"/>
          </p:cNvSpPr>
          <p:nvPr>
            <p:ph type="sldNum" sz="quarter" idx="12"/>
          </p:nvPr>
        </p:nvSpPr>
        <p:spPr/>
        <p:txBody>
          <a:bodyPr/>
          <a:lstStyle/>
          <a:p>
            <a:fld id="{6BE1C6CB-56DA-46AE-AE0F-B75DB4DF13F4}" type="slidenum">
              <a:rPr lang="it-IT" smtClean="0"/>
              <a:t>‹N›</a:t>
            </a:fld>
            <a:endParaRPr lang="it-IT"/>
          </a:p>
        </p:txBody>
      </p:sp>
    </p:spTree>
    <p:extLst>
      <p:ext uri="{BB962C8B-B14F-4D97-AF65-F5344CB8AC3E}">
        <p14:creationId xmlns:p14="http://schemas.microsoft.com/office/powerpoint/2010/main" val="2827613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3AE7F3-D01F-80A4-9F46-93B50AC506E5}"/>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AE220333-6306-C344-3009-AC4F733ABF02}"/>
              </a:ext>
            </a:extLst>
          </p:cNvPr>
          <p:cNvSpPr>
            <a:spLocks noGrp="1"/>
          </p:cNvSpPr>
          <p:nvPr>
            <p:ph type="dt" sz="half" idx="10"/>
          </p:nvPr>
        </p:nvSpPr>
        <p:spPr/>
        <p:txBody>
          <a:bodyPr/>
          <a:lstStyle/>
          <a:p>
            <a:fld id="{8A59C54A-7EDE-4CC2-BFB7-DAEE6FFCBE0A}" type="datetimeFigureOut">
              <a:rPr lang="it-IT" smtClean="0"/>
              <a:t>22/04/24</a:t>
            </a:fld>
            <a:endParaRPr lang="it-IT"/>
          </a:p>
        </p:txBody>
      </p:sp>
      <p:sp>
        <p:nvSpPr>
          <p:cNvPr id="4" name="Segnaposto piè di pagina 3">
            <a:extLst>
              <a:ext uri="{FF2B5EF4-FFF2-40B4-BE49-F238E27FC236}">
                <a16:creationId xmlns:a16="http://schemas.microsoft.com/office/drawing/2014/main" id="{DD3CCD1F-7A90-C3B0-F442-A35A13ECC9CA}"/>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2890771C-11CC-C42A-F9D3-1BCB6A319BA9}"/>
              </a:ext>
            </a:extLst>
          </p:cNvPr>
          <p:cNvSpPr>
            <a:spLocks noGrp="1"/>
          </p:cNvSpPr>
          <p:nvPr>
            <p:ph type="sldNum" sz="quarter" idx="12"/>
          </p:nvPr>
        </p:nvSpPr>
        <p:spPr/>
        <p:txBody>
          <a:bodyPr/>
          <a:lstStyle/>
          <a:p>
            <a:fld id="{6BE1C6CB-56DA-46AE-AE0F-B75DB4DF13F4}" type="slidenum">
              <a:rPr lang="it-IT" smtClean="0"/>
              <a:t>‹N›</a:t>
            </a:fld>
            <a:endParaRPr lang="it-IT"/>
          </a:p>
        </p:txBody>
      </p:sp>
    </p:spTree>
    <p:extLst>
      <p:ext uri="{BB962C8B-B14F-4D97-AF65-F5344CB8AC3E}">
        <p14:creationId xmlns:p14="http://schemas.microsoft.com/office/powerpoint/2010/main" val="604589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1A249EEA-450D-3D06-A776-8B4A39CDBCEB}"/>
              </a:ext>
            </a:extLst>
          </p:cNvPr>
          <p:cNvSpPr>
            <a:spLocks noGrp="1"/>
          </p:cNvSpPr>
          <p:nvPr>
            <p:ph type="dt" sz="half" idx="10"/>
          </p:nvPr>
        </p:nvSpPr>
        <p:spPr/>
        <p:txBody>
          <a:bodyPr/>
          <a:lstStyle/>
          <a:p>
            <a:fld id="{8A59C54A-7EDE-4CC2-BFB7-DAEE6FFCBE0A}" type="datetimeFigureOut">
              <a:rPr lang="it-IT" smtClean="0"/>
              <a:t>22/04/24</a:t>
            </a:fld>
            <a:endParaRPr lang="it-IT"/>
          </a:p>
        </p:txBody>
      </p:sp>
      <p:sp>
        <p:nvSpPr>
          <p:cNvPr id="3" name="Segnaposto piè di pagina 2">
            <a:extLst>
              <a:ext uri="{FF2B5EF4-FFF2-40B4-BE49-F238E27FC236}">
                <a16:creationId xmlns:a16="http://schemas.microsoft.com/office/drawing/2014/main" id="{1D2D7EBB-A3FC-D536-A1E3-307C7C34EEEC}"/>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D108A3D-2A39-07A8-0C35-C41023E2099B}"/>
              </a:ext>
            </a:extLst>
          </p:cNvPr>
          <p:cNvSpPr>
            <a:spLocks noGrp="1"/>
          </p:cNvSpPr>
          <p:nvPr>
            <p:ph type="sldNum" sz="quarter" idx="12"/>
          </p:nvPr>
        </p:nvSpPr>
        <p:spPr/>
        <p:txBody>
          <a:bodyPr/>
          <a:lstStyle/>
          <a:p>
            <a:fld id="{6BE1C6CB-56DA-46AE-AE0F-B75DB4DF13F4}" type="slidenum">
              <a:rPr lang="it-IT" smtClean="0"/>
              <a:t>‹N›</a:t>
            </a:fld>
            <a:endParaRPr lang="it-IT"/>
          </a:p>
        </p:txBody>
      </p:sp>
    </p:spTree>
    <p:extLst>
      <p:ext uri="{BB962C8B-B14F-4D97-AF65-F5344CB8AC3E}">
        <p14:creationId xmlns:p14="http://schemas.microsoft.com/office/powerpoint/2010/main" val="450136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ADC1CC-0B2B-C574-83D9-CA4C4D44AFA8}"/>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965DF71-7A68-0031-F1E3-188EB2D4DB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B47AC462-C9FC-8151-C1CF-BA0E9BDA7D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E395742E-4C60-8FC0-CD6A-184A3002103E}"/>
              </a:ext>
            </a:extLst>
          </p:cNvPr>
          <p:cNvSpPr>
            <a:spLocks noGrp="1"/>
          </p:cNvSpPr>
          <p:nvPr>
            <p:ph type="dt" sz="half" idx="10"/>
          </p:nvPr>
        </p:nvSpPr>
        <p:spPr/>
        <p:txBody>
          <a:bodyPr/>
          <a:lstStyle/>
          <a:p>
            <a:fld id="{8A59C54A-7EDE-4CC2-BFB7-DAEE6FFCBE0A}" type="datetimeFigureOut">
              <a:rPr lang="it-IT" smtClean="0"/>
              <a:t>22/04/24</a:t>
            </a:fld>
            <a:endParaRPr lang="it-IT"/>
          </a:p>
        </p:txBody>
      </p:sp>
      <p:sp>
        <p:nvSpPr>
          <p:cNvPr id="6" name="Segnaposto piè di pagina 5">
            <a:extLst>
              <a:ext uri="{FF2B5EF4-FFF2-40B4-BE49-F238E27FC236}">
                <a16:creationId xmlns:a16="http://schemas.microsoft.com/office/drawing/2014/main" id="{474D96E3-2874-EFEB-3513-2BEF55982E9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E7DE899-10E1-A607-AC19-2C900E39F11A}"/>
              </a:ext>
            </a:extLst>
          </p:cNvPr>
          <p:cNvSpPr>
            <a:spLocks noGrp="1"/>
          </p:cNvSpPr>
          <p:nvPr>
            <p:ph type="sldNum" sz="quarter" idx="12"/>
          </p:nvPr>
        </p:nvSpPr>
        <p:spPr/>
        <p:txBody>
          <a:bodyPr/>
          <a:lstStyle/>
          <a:p>
            <a:fld id="{6BE1C6CB-56DA-46AE-AE0F-B75DB4DF13F4}" type="slidenum">
              <a:rPr lang="it-IT" smtClean="0"/>
              <a:t>‹N›</a:t>
            </a:fld>
            <a:endParaRPr lang="it-IT"/>
          </a:p>
        </p:txBody>
      </p:sp>
    </p:spTree>
    <p:extLst>
      <p:ext uri="{BB962C8B-B14F-4D97-AF65-F5344CB8AC3E}">
        <p14:creationId xmlns:p14="http://schemas.microsoft.com/office/powerpoint/2010/main" val="271864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4656A7-FF9D-1236-A681-A243CCE49378}"/>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9A0533CD-AE72-B0A1-C8DB-BE394503D0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92AA11B1-AC3D-D277-7EAA-75504CF57C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265DC84-335E-D7DB-586D-613815736C51}"/>
              </a:ext>
            </a:extLst>
          </p:cNvPr>
          <p:cNvSpPr>
            <a:spLocks noGrp="1"/>
          </p:cNvSpPr>
          <p:nvPr>
            <p:ph type="dt" sz="half" idx="10"/>
          </p:nvPr>
        </p:nvSpPr>
        <p:spPr/>
        <p:txBody>
          <a:bodyPr/>
          <a:lstStyle/>
          <a:p>
            <a:fld id="{8A59C54A-7EDE-4CC2-BFB7-DAEE6FFCBE0A}" type="datetimeFigureOut">
              <a:rPr lang="it-IT" smtClean="0"/>
              <a:t>22/04/24</a:t>
            </a:fld>
            <a:endParaRPr lang="it-IT"/>
          </a:p>
        </p:txBody>
      </p:sp>
      <p:sp>
        <p:nvSpPr>
          <p:cNvPr id="6" name="Segnaposto piè di pagina 5">
            <a:extLst>
              <a:ext uri="{FF2B5EF4-FFF2-40B4-BE49-F238E27FC236}">
                <a16:creationId xmlns:a16="http://schemas.microsoft.com/office/drawing/2014/main" id="{C48A003F-5289-B3A7-635B-8202A1A7B12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8B1F937-4378-C2F8-674B-4DAD03F71C89}"/>
              </a:ext>
            </a:extLst>
          </p:cNvPr>
          <p:cNvSpPr>
            <a:spLocks noGrp="1"/>
          </p:cNvSpPr>
          <p:nvPr>
            <p:ph type="sldNum" sz="quarter" idx="12"/>
          </p:nvPr>
        </p:nvSpPr>
        <p:spPr/>
        <p:txBody>
          <a:bodyPr/>
          <a:lstStyle/>
          <a:p>
            <a:fld id="{6BE1C6CB-56DA-46AE-AE0F-B75DB4DF13F4}" type="slidenum">
              <a:rPr lang="it-IT" smtClean="0"/>
              <a:t>‹N›</a:t>
            </a:fld>
            <a:endParaRPr lang="it-IT"/>
          </a:p>
        </p:txBody>
      </p:sp>
    </p:spTree>
    <p:extLst>
      <p:ext uri="{BB962C8B-B14F-4D97-AF65-F5344CB8AC3E}">
        <p14:creationId xmlns:p14="http://schemas.microsoft.com/office/powerpoint/2010/main" val="44098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467720-F6E3-DA65-B215-3259EC69B644}"/>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C684127-9F99-BC3B-22A6-04867982BCD5}"/>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5D7B2D6-E2B0-DE28-A227-322F2AA8A76E}"/>
              </a:ext>
            </a:extLst>
          </p:cNvPr>
          <p:cNvSpPr>
            <a:spLocks noGrp="1"/>
          </p:cNvSpPr>
          <p:nvPr>
            <p:ph type="dt" sz="half" idx="10"/>
          </p:nvPr>
        </p:nvSpPr>
        <p:spPr/>
        <p:txBody>
          <a:bodyPr/>
          <a:lstStyle/>
          <a:p>
            <a:fld id="{8A59C54A-7EDE-4CC2-BFB7-DAEE6FFCBE0A}" type="datetimeFigureOut">
              <a:rPr lang="it-IT" smtClean="0"/>
              <a:t>22/04/24</a:t>
            </a:fld>
            <a:endParaRPr lang="it-IT"/>
          </a:p>
        </p:txBody>
      </p:sp>
      <p:sp>
        <p:nvSpPr>
          <p:cNvPr id="5" name="Segnaposto piè di pagina 4">
            <a:extLst>
              <a:ext uri="{FF2B5EF4-FFF2-40B4-BE49-F238E27FC236}">
                <a16:creationId xmlns:a16="http://schemas.microsoft.com/office/drawing/2014/main" id="{AC766F30-EE79-F0BE-A9B7-A617B679AFC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5CD34A3-7B53-CD60-2298-8287057E9169}"/>
              </a:ext>
            </a:extLst>
          </p:cNvPr>
          <p:cNvSpPr>
            <a:spLocks noGrp="1"/>
          </p:cNvSpPr>
          <p:nvPr>
            <p:ph type="sldNum" sz="quarter" idx="12"/>
          </p:nvPr>
        </p:nvSpPr>
        <p:spPr/>
        <p:txBody>
          <a:bodyPr/>
          <a:lstStyle/>
          <a:p>
            <a:fld id="{6BE1C6CB-56DA-46AE-AE0F-B75DB4DF13F4}" type="slidenum">
              <a:rPr lang="it-IT" smtClean="0"/>
              <a:t>‹N›</a:t>
            </a:fld>
            <a:endParaRPr lang="it-IT"/>
          </a:p>
        </p:txBody>
      </p:sp>
    </p:spTree>
    <p:extLst>
      <p:ext uri="{BB962C8B-B14F-4D97-AF65-F5344CB8AC3E}">
        <p14:creationId xmlns:p14="http://schemas.microsoft.com/office/powerpoint/2010/main" val="2015406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38568B88-9743-4D3D-B416-04C3AA3EC365}"/>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AF9AA46B-FBCA-00B0-38B4-8EB4CEA397C6}"/>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0C5F191-33E7-B82A-4215-B50493F69538}"/>
              </a:ext>
            </a:extLst>
          </p:cNvPr>
          <p:cNvSpPr>
            <a:spLocks noGrp="1"/>
          </p:cNvSpPr>
          <p:nvPr>
            <p:ph type="dt" sz="half" idx="10"/>
          </p:nvPr>
        </p:nvSpPr>
        <p:spPr/>
        <p:txBody>
          <a:bodyPr/>
          <a:lstStyle/>
          <a:p>
            <a:fld id="{8A59C54A-7EDE-4CC2-BFB7-DAEE6FFCBE0A}" type="datetimeFigureOut">
              <a:rPr lang="it-IT" smtClean="0"/>
              <a:t>22/04/24</a:t>
            </a:fld>
            <a:endParaRPr lang="it-IT"/>
          </a:p>
        </p:txBody>
      </p:sp>
      <p:sp>
        <p:nvSpPr>
          <p:cNvPr id="5" name="Segnaposto piè di pagina 4">
            <a:extLst>
              <a:ext uri="{FF2B5EF4-FFF2-40B4-BE49-F238E27FC236}">
                <a16:creationId xmlns:a16="http://schemas.microsoft.com/office/drawing/2014/main" id="{E476A4E4-EB4D-A872-07E8-A1C0C526478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21969ED-CC5F-30BF-D55D-3064BB385117}"/>
              </a:ext>
            </a:extLst>
          </p:cNvPr>
          <p:cNvSpPr>
            <a:spLocks noGrp="1"/>
          </p:cNvSpPr>
          <p:nvPr>
            <p:ph type="sldNum" sz="quarter" idx="12"/>
          </p:nvPr>
        </p:nvSpPr>
        <p:spPr/>
        <p:txBody>
          <a:bodyPr/>
          <a:lstStyle/>
          <a:p>
            <a:fld id="{6BE1C6CB-56DA-46AE-AE0F-B75DB4DF13F4}" type="slidenum">
              <a:rPr lang="it-IT" smtClean="0"/>
              <a:t>‹N›</a:t>
            </a:fld>
            <a:endParaRPr lang="it-IT"/>
          </a:p>
        </p:txBody>
      </p:sp>
    </p:spTree>
    <p:extLst>
      <p:ext uri="{BB962C8B-B14F-4D97-AF65-F5344CB8AC3E}">
        <p14:creationId xmlns:p14="http://schemas.microsoft.com/office/powerpoint/2010/main" val="3420473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Diapositiva titolo">
    <p:spTree>
      <p:nvGrpSpPr>
        <p:cNvPr id="1" name=""/>
        <p:cNvGrpSpPr/>
        <p:nvPr/>
      </p:nvGrpSpPr>
      <p:grpSpPr>
        <a:xfrm>
          <a:off x="0" y="0"/>
          <a:ext cx="0" cy="0"/>
          <a:chOff x="0" y="0"/>
          <a:chExt cx="0" cy="0"/>
        </a:xfrm>
      </p:grpSpPr>
      <p:sp>
        <p:nvSpPr>
          <p:cNvPr id="3" name="Connettore 1 2"/>
          <p:cNvSpPr>
            <a:spLocks noChangeShapeType="1"/>
          </p:cNvSpPr>
          <p:nvPr/>
        </p:nvSpPr>
        <p:spPr bwMode="auto">
          <a:xfrm>
            <a:off x="-190544" y="71435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sz="1800">
              <a:latin typeface="+mn-lt"/>
            </a:endParaRPr>
          </a:p>
        </p:txBody>
      </p:sp>
      <p:sp>
        <p:nvSpPr>
          <p:cNvPr id="4" name="Connettore 1 3"/>
          <p:cNvSpPr>
            <a:spLocks noChangeShapeType="1"/>
          </p:cNvSpPr>
          <p:nvPr userDrawn="1"/>
        </p:nvSpPr>
        <p:spPr bwMode="auto">
          <a:xfrm>
            <a:off x="-144693" y="6450956"/>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sz="1800">
              <a:latin typeface="+mn-lt"/>
            </a:endParaRPr>
          </a:p>
        </p:txBody>
      </p:sp>
      <p:sp>
        <p:nvSpPr>
          <p:cNvPr id="29" name="Titolo 28"/>
          <p:cNvSpPr>
            <a:spLocks noGrp="1"/>
          </p:cNvSpPr>
          <p:nvPr>
            <p:ph type="ctrTitle"/>
          </p:nvPr>
        </p:nvSpPr>
        <p:spPr>
          <a:xfrm>
            <a:off x="508000" y="1000109"/>
            <a:ext cx="11277600" cy="1222375"/>
          </a:xfrm>
        </p:spPr>
        <p:txBody>
          <a:bodyPr anchor="t"/>
          <a:lstStyle/>
          <a:p>
            <a:r>
              <a:rPr lang="it-IT" dirty="0"/>
              <a:t>Fare clic per modificare lo stile del titolo</a:t>
            </a:r>
            <a:endParaRPr lang="en-US" dirty="0"/>
          </a:p>
        </p:txBody>
      </p:sp>
      <p:sp>
        <p:nvSpPr>
          <p:cNvPr id="5" name="Segnaposto numero diapositiva 14"/>
          <p:cNvSpPr>
            <a:spLocks noGrp="1"/>
          </p:cNvSpPr>
          <p:nvPr>
            <p:ph type="sldNum" sz="quarter" idx="10"/>
          </p:nvPr>
        </p:nvSpPr>
        <p:spPr>
          <a:xfrm>
            <a:off x="285751" y="6473825"/>
            <a:ext cx="1011767" cy="247650"/>
          </a:xfrm>
        </p:spPr>
        <p:txBody>
          <a:bodyPr/>
          <a:lstStyle>
            <a:lvl1pPr>
              <a:defRPr/>
            </a:lvl1pPr>
          </a:lstStyle>
          <a:p>
            <a:fld id="{2EEC83F0-F77B-4103-9FCB-BA199B4864FA}" type="slidenum">
              <a:rPr lang="it-IT" altLang="it-IT"/>
              <a:pPr/>
              <a:t>‹N›</a:t>
            </a:fld>
            <a:endParaRPr lang="it-IT" altLang="it-IT"/>
          </a:p>
        </p:txBody>
      </p:sp>
    </p:spTree>
    <p:extLst>
      <p:ext uri="{BB962C8B-B14F-4D97-AF65-F5344CB8AC3E}">
        <p14:creationId xmlns:p14="http://schemas.microsoft.com/office/powerpoint/2010/main" val="81177371"/>
      </p:ext>
    </p:extLst>
  </p:cSld>
  <p:clrMapOvr>
    <a:masterClrMapping/>
  </p:clrMapOvr>
  <p:transition>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B365912D-3659-6D67-135C-1141E7FA5F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D533429C-7A80-4D0B-BE86-D0509927B9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18357A9-E265-D240-0570-65D11F6B6F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59C54A-7EDE-4CC2-BFB7-DAEE6FFCBE0A}" type="datetimeFigureOut">
              <a:rPr lang="it-IT" smtClean="0"/>
              <a:t>22/04/24</a:t>
            </a:fld>
            <a:endParaRPr lang="it-IT"/>
          </a:p>
        </p:txBody>
      </p:sp>
      <p:sp>
        <p:nvSpPr>
          <p:cNvPr id="5" name="Segnaposto piè di pagina 4">
            <a:extLst>
              <a:ext uri="{FF2B5EF4-FFF2-40B4-BE49-F238E27FC236}">
                <a16:creationId xmlns:a16="http://schemas.microsoft.com/office/drawing/2014/main" id="{50579529-0D61-9A92-73A8-789C4AA5F3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38CD0613-D192-1A6D-E528-3B19002111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E1C6CB-56DA-46AE-AE0F-B75DB4DF13F4}" type="slidenum">
              <a:rPr lang="it-IT" smtClean="0"/>
              <a:t>‹N›</a:t>
            </a:fld>
            <a:endParaRPr lang="it-IT"/>
          </a:p>
        </p:txBody>
      </p:sp>
    </p:spTree>
    <p:extLst>
      <p:ext uri="{BB962C8B-B14F-4D97-AF65-F5344CB8AC3E}">
        <p14:creationId xmlns:p14="http://schemas.microsoft.com/office/powerpoint/2010/main" val="1533856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eg"/><Relationship Id="rId4" Type="http://schemas.openxmlformats.org/officeDocument/2006/relationships/diagramLayout" Target="../diagrams/layout1.xml"/><Relationship Id="rId9"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it.wikipedia.org/wiki/Italia" TargetMode="External"/><Relationship Id="rId2" Type="http://schemas.openxmlformats.org/officeDocument/2006/relationships/hyperlink" Target="https://it.wikipedia.org/wiki/Azienda_pubblica" TargetMode="External"/><Relationship Id="rId1" Type="http://schemas.openxmlformats.org/officeDocument/2006/relationships/slideLayout" Target="../slideLayouts/slideLayout2.xml"/><Relationship Id="rId5" Type="http://schemas.openxmlformats.org/officeDocument/2006/relationships/hyperlink" Target="https://it.wikipedia.org/wiki/Ministero_dell%27economia_e_delle_finanze" TargetMode="External"/><Relationship Id="rId4" Type="http://schemas.openxmlformats.org/officeDocument/2006/relationships/hyperlink" Target="https://it.wikipedia.org/wiki/Sport"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2.jpeg"/><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6.jpeg"/><Relationship Id="rId1" Type="http://schemas.openxmlformats.org/officeDocument/2006/relationships/slideLayout" Target="../slideLayouts/slideLayout6.xml"/><Relationship Id="rId5" Type="http://schemas.openxmlformats.org/officeDocument/2006/relationships/image" Target="../media/image29.jpeg"/><Relationship Id="rId4" Type="http://schemas.openxmlformats.org/officeDocument/2006/relationships/image" Target="../media/image27.jpe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6.xml"/><Relationship Id="rId5" Type="http://schemas.openxmlformats.org/officeDocument/2006/relationships/image" Target="../media/image33.jpeg"/><Relationship Id="rId4" Type="http://schemas.openxmlformats.org/officeDocument/2006/relationships/image" Target="../media/image32.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2.xml"/><Relationship Id="rId4" Type="http://schemas.openxmlformats.org/officeDocument/2006/relationships/image" Target="../media/image47.jpeg"/></Relationships>
</file>

<file path=ppt/slides/_rels/slide4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image" Target="../media/image52.png"/><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image" Target="../media/image51.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5" Type="http://schemas.openxmlformats.org/officeDocument/2006/relationships/image" Target="../media/image54.jpeg"/><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 Id="rId14" Type="http://schemas.openxmlformats.org/officeDocument/2006/relationships/image" Target="../media/image53.png"/></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xml"/><Relationship Id="rId4" Type="http://schemas.openxmlformats.org/officeDocument/2006/relationships/image" Target="../media/image68.jpeg"/></Relationships>
</file>

<file path=ppt/slides/_rels/slide6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3.png"/><Relationship Id="rId1" Type="http://schemas.openxmlformats.org/officeDocument/2006/relationships/slideLayout" Target="../slideLayouts/slideLayout6.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6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png"/><Relationship Id="rId1" Type="http://schemas.openxmlformats.org/officeDocument/2006/relationships/slideLayout" Target="../slideLayouts/slideLayout6.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 Id="rId9" Type="http://schemas.openxmlformats.org/officeDocument/2006/relationships/image" Target="../media/image87.png"/></Relationships>
</file>

<file path=ppt/slides/_rels/slide69.xml.rels><?xml version="1.0" encoding="UTF-8" standalone="yes"?>
<Relationships xmlns="http://schemas.openxmlformats.org/package/2006/relationships"><Relationship Id="rId8" Type="http://schemas.openxmlformats.org/officeDocument/2006/relationships/image" Target="../media/image93.jpg"/><Relationship Id="rId3" Type="http://schemas.openxmlformats.org/officeDocument/2006/relationships/image" Target="../media/image89.png"/><Relationship Id="rId7" Type="http://schemas.openxmlformats.org/officeDocument/2006/relationships/image" Target="../media/image92.jpg"/><Relationship Id="rId2" Type="http://schemas.openxmlformats.org/officeDocument/2006/relationships/image" Target="../media/image88.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1.jpg"/><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F5B6277-7710-0029-49FF-88389BFE8B3E}"/>
              </a:ext>
            </a:extLst>
          </p:cNvPr>
          <p:cNvSpPr>
            <a:spLocks noGrp="1"/>
          </p:cNvSpPr>
          <p:nvPr>
            <p:ph type="ctrTitle"/>
          </p:nvPr>
        </p:nvSpPr>
        <p:spPr/>
        <p:txBody>
          <a:bodyPr/>
          <a:lstStyle/>
          <a:p>
            <a:endParaRPr lang="it-IT"/>
          </a:p>
        </p:txBody>
      </p:sp>
      <p:sp>
        <p:nvSpPr>
          <p:cNvPr id="3" name="Sottotitolo 2">
            <a:extLst>
              <a:ext uri="{FF2B5EF4-FFF2-40B4-BE49-F238E27FC236}">
                <a16:creationId xmlns:a16="http://schemas.microsoft.com/office/drawing/2014/main" id="{30175867-02DC-6354-3D73-50F52DFD2CB4}"/>
              </a:ext>
            </a:extLst>
          </p:cNvPr>
          <p:cNvSpPr>
            <a:spLocks noGrp="1"/>
          </p:cNvSpPr>
          <p:nvPr>
            <p:ph type="subTitle" idx="1"/>
          </p:nvPr>
        </p:nvSpPr>
        <p:spPr/>
        <p:txBody>
          <a:bodyPr/>
          <a:lstStyle/>
          <a:p>
            <a:endParaRPr lang="it-IT"/>
          </a:p>
        </p:txBody>
      </p:sp>
      <p:pic>
        <p:nvPicPr>
          <p:cNvPr id="5" name="Immagine 4">
            <a:extLst>
              <a:ext uri="{FF2B5EF4-FFF2-40B4-BE49-F238E27FC236}">
                <a16:creationId xmlns:a16="http://schemas.microsoft.com/office/drawing/2014/main" id="{6F55CF1E-A9F7-E3DB-42B5-97C508FA72D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43106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212EA4B2-84BC-6ACB-FC04-5430F6B1EEED}"/>
              </a:ext>
            </a:extLst>
          </p:cNvPr>
          <p:cNvPicPr>
            <a:picLocks noChangeAspect="1"/>
          </p:cNvPicPr>
          <p:nvPr/>
        </p:nvPicPr>
        <p:blipFill>
          <a:blip r:embed="rId2"/>
          <a:srcRect/>
          <a:stretch/>
        </p:blipFill>
        <p:spPr>
          <a:xfrm>
            <a:off x="0" y="0"/>
            <a:ext cx="12192000" cy="7190509"/>
          </a:xfrm>
          <a:prstGeom prst="rect">
            <a:avLst/>
          </a:prstGeom>
        </p:spPr>
      </p:pic>
      <p:sp>
        <p:nvSpPr>
          <p:cNvPr id="2" name="Titolo 1">
            <a:extLst>
              <a:ext uri="{FF2B5EF4-FFF2-40B4-BE49-F238E27FC236}">
                <a16:creationId xmlns:a16="http://schemas.microsoft.com/office/drawing/2014/main" id="{727227CC-B2BF-7A88-1E9C-A288489A6E48}"/>
              </a:ext>
            </a:extLst>
          </p:cNvPr>
          <p:cNvSpPr>
            <a:spLocks noGrp="1"/>
          </p:cNvSpPr>
          <p:nvPr>
            <p:ph type="title"/>
          </p:nvPr>
        </p:nvSpPr>
        <p:spPr>
          <a:xfrm>
            <a:off x="2591014" y="31109"/>
            <a:ext cx="8248623" cy="1325563"/>
          </a:xfrm>
        </p:spPr>
        <p:txBody>
          <a:bodyPr/>
          <a:lstStyle/>
          <a:p>
            <a:r>
              <a:rPr lang="it-IT" b="1" dirty="0"/>
              <a:t>La società sportiva moderna oggi </a:t>
            </a:r>
          </a:p>
        </p:txBody>
      </p:sp>
      <p:sp>
        <p:nvSpPr>
          <p:cNvPr id="3" name="Segnaposto contenuto 2">
            <a:extLst>
              <a:ext uri="{FF2B5EF4-FFF2-40B4-BE49-F238E27FC236}">
                <a16:creationId xmlns:a16="http://schemas.microsoft.com/office/drawing/2014/main" id="{DB983C47-EB60-C954-298F-8A69566549C7}"/>
              </a:ext>
            </a:extLst>
          </p:cNvPr>
          <p:cNvSpPr>
            <a:spLocks noGrp="1"/>
          </p:cNvSpPr>
          <p:nvPr>
            <p:ph idx="1"/>
          </p:nvPr>
        </p:nvSpPr>
        <p:spPr>
          <a:xfrm>
            <a:off x="816865" y="2055817"/>
            <a:ext cx="9551100" cy="3819466"/>
          </a:xfrm>
        </p:spPr>
        <p:txBody>
          <a:bodyPr>
            <a:normAutofit fontScale="92500" lnSpcReduction="20000"/>
          </a:bodyPr>
          <a:lstStyle/>
          <a:p>
            <a:pPr marL="0" indent="0">
              <a:buNone/>
            </a:pPr>
            <a:r>
              <a:rPr lang="it-IT" sz="2600" b="1" dirty="0"/>
              <a:t>Analisi del contesto sportivo e sociale e i trend</a:t>
            </a:r>
          </a:p>
          <a:p>
            <a:pPr marL="0" indent="0">
              <a:buNone/>
            </a:pPr>
            <a:endParaRPr lang="it-IT" sz="2600" b="1" dirty="0"/>
          </a:p>
          <a:p>
            <a:pPr marL="0" indent="0">
              <a:buNone/>
            </a:pPr>
            <a:r>
              <a:rPr lang="it-IT" sz="2600" b="1" dirty="0"/>
              <a:t>Il ruolo della società sportiva moderna</a:t>
            </a:r>
          </a:p>
          <a:p>
            <a:pPr marL="0" indent="0">
              <a:buNone/>
            </a:pPr>
            <a:r>
              <a:rPr lang="it-IT" sz="1700" dirty="0"/>
              <a:t>	</a:t>
            </a:r>
            <a:r>
              <a:rPr lang="it-IT" sz="1700" dirty="0">
                <a:solidFill>
                  <a:srgbClr val="FF0000"/>
                </a:solidFill>
              </a:rPr>
              <a:t>2.1 IL MONDO SPORTIVO E’ CAMBIATO : ASPETTI NORMATIVI</a:t>
            </a:r>
          </a:p>
          <a:p>
            <a:pPr marL="0" indent="0">
              <a:buNone/>
            </a:pPr>
            <a:r>
              <a:rPr lang="it-IT" sz="1700" dirty="0">
                <a:solidFill>
                  <a:srgbClr val="FF0000"/>
                </a:solidFill>
              </a:rPr>
              <a:t>	2.2 CAMBIARE… DALLO STATUTO ALLA MISSION E VISION 	</a:t>
            </a:r>
          </a:p>
          <a:p>
            <a:pPr marL="0" indent="0">
              <a:buNone/>
            </a:pPr>
            <a:r>
              <a:rPr lang="it-IT" sz="1700" dirty="0">
                <a:solidFill>
                  <a:srgbClr val="FF0000"/>
                </a:solidFill>
              </a:rPr>
              <a:t>	2.3 LO SPORT COME HUB SOCIALE OGGI  IDEE</a:t>
            </a:r>
          </a:p>
          <a:p>
            <a:pPr marL="0" indent="0">
              <a:buNone/>
            </a:pPr>
            <a:endParaRPr lang="it-IT" sz="2600" b="1" dirty="0"/>
          </a:p>
          <a:p>
            <a:pPr marL="0" indent="0">
              <a:buNone/>
            </a:pPr>
            <a:r>
              <a:rPr lang="it-IT" sz="2600" b="1" dirty="0"/>
              <a:t>Gli strumenti a disposizione delle società sportive : dai bandi pubblici ai finanziamenti privati</a:t>
            </a:r>
          </a:p>
          <a:p>
            <a:pPr marL="0" indent="0">
              <a:buNone/>
            </a:pPr>
            <a:endParaRPr lang="it-IT" sz="2600" b="1" dirty="0"/>
          </a:p>
          <a:p>
            <a:pPr marL="0" indent="0">
              <a:buNone/>
            </a:pPr>
            <a:r>
              <a:rPr lang="it-IT" sz="2600" b="1" dirty="0"/>
              <a:t>Progetti per la scuola </a:t>
            </a:r>
          </a:p>
          <a:p>
            <a:endParaRPr lang="it-IT" dirty="0"/>
          </a:p>
          <a:p>
            <a:endParaRPr lang="it-IT" dirty="0"/>
          </a:p>
          <a:p>
            <a:pPr marL="0" indent="0">
              <a:buNone/>
            </a:pPr>
            <a:endParaRPr lang="it-IT" dirty="0"/>
          </a:p>
        </p:txBody>
      </p:sp>
      <p:sp>
        <p:nvSpPr>
          <p:cNvPr id="5" name="CasellaDiTesto 4">
            <a:extLst>
              <a:ext uri="{FF2B5EF4-FFF2-40B4-BE49-F238E27FC236}">
                <a16:creationId xmlns:a16="http://schemas.microsoft.com/office/drawing/2014/main" id="{916EE9A1-D7BF-4A8B-1E4B-D9A50E4F7C2F}"/>
              </a:ext>
            </a:extLst>
          </p:cNvPr>
          <p:cNvSpPr txBox="1"/>
          <p:nvPr/>
        </p:nvSpPr>
        <p:spPr>
          <a:xfrm>
            <a:off x="2743200" y="1242200"/>
            <a:ext cx="6978069" cy="646331"/>
          </a:xfrm>
          <a:prstGeom prst="rect">
            <a:avLst/>
          </a:prstGeom>
          <a:noFill/>
        </p:spPr>
        <p:txBody>
          <a:bodyPr wrap="square">
            <a:spAutoFit/>
          </a:bodyPr>
          <a:lstStyle/>
          <a:p>
            <a:pPr marL="0" indent="0" algn="ctr">
              <a:buNone/>
            </a:pPr>
            <a:r>
              <a:rPr lang="it-IT" sz="1800" b="1" dirty="0"/>
              <a:t>Luca Verardo –Giacomo Abate – Beppe Basso </a:t>
            </a:r>
          </a:p>
          <a:p>
            <a:pPr marL="0" indent="0" algn="ctr">
              <a:buNone/>
            </a:pPr>
            <a:r>
              <a:rPr lang="it-IT" sz="1800" b="1" dirty="0">
                <a:solidFill>
                  <a:schemeClr val="bg2"/>
                </a:solidFill>
              </a:rPr>
              <a:t> </a:t>
            </a:r>
            <a:r>
              <a:rPr lang="it-IT" sz="1800" b="1" dirty="0"/>
              <a:t>22 aprile 2024</a:t>
            </a:r>
          </a:p>
        </p:txBody>
      </p:sp>
      <p:sp>
        <p:nvSpPr>
          <p:cNvPr id="6" name="Rettangolo 5">
            <a:extLst>
              <a:ext uri="{FF2B5EF4-FFF2-40B4-BE49-F238E27FC236}">
                <a16:creationId xmlns:a16="http://schemas.microsoft.com/office/drawing/2014/main" id="{7E5FA69A-275F-E139-E17B-CCEB65996FF4}"/>
              </a:ext>
            </a:extLst>
          </p:cNvPr>
          <p:cNvSpPr/>
          <p:nvPr/>
        </p:nvSpPr>
        <p:spPr>
          <a:xfrm>
            <a:off x="281142" y="1761394"/>
            <a:ext cx="535723" cy="923330"/>
          </a:xfrm>
          <a:prstGeom prst="rect">
            <a:avLst/>
          </a:prstGeom>
          <a:noFill/>
        </p:spPr>
        <p:txBody>
          <a:bodyPr wrap="non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1</a:t>
            </a:r>
          </a:p>
        </p:txBody>
      </p:sp>
      <p:sp>
        <p:nvSpPr>
          <p:cNvPr id="7" name="Rettangolo 6">
            <a:extLst>
              <a:ext uri="{FF2B5EF4-FFF2-40B4-BE49-F238E27FC236}">
                <a16:creationId xmlns:a16="http://schemas.microsoft.com/office/drawing/2014/main" id="{F7EB5102-7B36-2007-A8CE-EC891490FBCE}"/>
              </a:ext>
            </a:extLst>
          </p:cNvPr>
          <p:cNvSpPr/>
          <p:nvPr/>
        </p:nvSpPr>
        <p:spPr>
          <a:xfrm>
            <a:off x="281141" y="2714417"/>
            <a:ext cx="535723" cy="923330"/>
          </a:xfrm>
          <a:prstGeom prst="rect">
            <a:avLst/>
          </a:prstGeom>
          <a:noFill/>
        </p:spPr>
        <p:txBody>
          <a:bodyPr wrap="non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2</a:t>
            </a:r>
          </a:p>
        </p:txBody>
      </p:sp>
      <p:sp>
        <p:nvSpPr>
          <p:cNvPr id="9" name="Rettangolo 8">
            <a:extLst>
              <a:ext uri="{FF2B5EF4-FFF2-40B4-BE49-F238E27FC236}">
                <a16:creationId xmlns:a16="http://schemas.microsoft.com/office/drawing/2014/main" id="{DF5FB567-0EC8-138D-2723-A2B453F0CD25}"/>
              </a:ext>
            </a:extLst>
          </p:cNvPr>
          <p:cNvSpPr/>
          <p:nvPr/>
        </p:nvSpPr>
        <p:spPr>
          <a:xfrm>
            <a:off x="281140" y="4167438"/>
            <a:ext cx="535723" cy="923330"/>
          </a:xfrm>
          <a:prstGeom prst="rect">
            <a:avLst/>
          </a:prstGeom>
          <a:noFill/>
        </p:spPr>
        <p:txBody>
          <a:bodyPr wrap="non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3</a:t>
            </a:r>
          </a:p>
        </p:txBody>
      </p:sp>
      <p:sp>
        <p:nvSpPr>
          <p:cNvPr id="10" name="Rettangolo 9">
            <a:extLst>
              <a:ext uri="{FF2B5EF4-FFF2-40B4-BE49-F238E27FC236}">
                <a16:creationId xmlns:a16="http://schemas.microsoft.com/office/drawing/2014/main" id="{51293B7E-1199-10C6-C860-D6232DEE9000}"/>
              </a:ext>
            </a:extLst>
          </p:cNvPr>
          <p:cNvSpPr/>
          <p:nvPr/>
        </p:nvSpPr>
        <p:spPr>
          <a:xfrm>
            <a:off x="281139" y="5158794"/>
            <a:ext cx="535723" cy="923330"/>
          </a:xfrm>
          <a:prstGeom prst="rect">
            <a:avLst/>
          </a:prstGeom>
          <a:noFill/>
        </p:spPr>
        <p:txBody>
          <a:bodyPr wrap="non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4</a:t>
            </a:r>
          </a:p>
        </p:txBody>
      </p:sp>
    </p:spTree>
    <p:extLst>
      <p:ext uri="{BB962C8B-B14F-4D97-AF65-F5344CB8AC3E}">
        <p14:creationId xmlns:p14="http://schemas.microsoft.com/office/powerpoint/2010/main" val="3670957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AA35F5B3-FF83-C66D-A504-BBA79B99E331}"/>
              </a:ext>
            </a:extLst>
          </p:cNvPr>
          <p:cNvPicPr>
            <a:picLocks noChangeAspect="1"/>
          </p:cNvPicPr>
          <p:nvPr/>
        </p:nvPicPr>
        <p:blipFill>
          <a:blip r:embed="rId2"/>
          <a:srcRect/>
          <a:stretch/>
        </p:blipFill>
        <p:spPr>
          <a:xfrm>
            <a:off x="0" y="0"/>
            <a:ext cx="12192000" cy="7190509"/>
          </a:xfrm>
          <a:prstGeom prst="rect">
            <a:avLst/>
          </a:prstGeom>
        </p:spPr>
      </p:pic>
      <p:sp>
        <p:nvSpPr>
          <p:cNvPr id="4" name="Titolo 3"/>
          <p:cNvSpPr>
            <a:spLocks noGrp="1"/>
          </p:cNvSpPr>
          <p:nvPr>
            <p:ph type="title"/>
          </p:nvPr>
        </p:nvSpPr>
        <p:spPr>
          <a:xfrm>
            <a:off x="2386940" y="859829"/>
            <a:ext cx="9295775" cy="923330"/>
          </a:xfrm>
        </p:spPr>
        <p:txBody>
          <a:bodyPr>
            <a:normAutofit/>
          </a:bodyPr>
          <a:lstStyle/>
          <a:p>
            <a:pPr marL="0" indent="0">
              <a:buNone/>
            </a:pPr>
            <a:r>
              <a:rPr lang="it-IT" sz="3600" b="1" dirty="0"/>
              <a:t>Analisi del contesto sportivo e sociale e i trend</a:t>
            </a:r>
          </a:p>
        </p:txBody>
      </p:sp>
      <p:graphicFrame>
        <p:nvGraphicFramePr>
          <p:cNvPr id="10" name="Segnaposto contenuto 4">
            <a:extLst>
              <a:ext uri="{FF2B5EF4-FFF2-40B4-BE49-F238E27FC236}">
                <a16:creationId xmlns:a16="http://schemas.microsoft.com/office/drawing/2014/main" id="{F9812376-804A-F680-9688-20DF82D57C5B}"/>
              </a:ext>
            </a:extLst>
          </p:cNvPr>
          <p:cNvGraphicFramePr>
            <a:graphicFrameLocks noGrp="1"/>
          </p:cNvGraphicFramePr>
          <p:nvPr>
            <p:ph idx="1"/>
            <p:extLst>
              <p:ext uri="{D42A27DB-BD31-4B8C-83A1-F6EECF244321}">
                <p14:modId xmlns:p14="http://schemas.microsoft.com/office/powerpoint/2010/main" val="2144249716"/>
              </p:ext>
            </p:extLst>
          </p:nvPr>
        </p:nvGraphicFramePr>
        <p:xfrm>
          <a:off x="215705" y="1415851"/>
          <a:ext cx="11760590" cy="50515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asellaDiTesto 5">
            <a:extLst>
              <a:ext uri="{FF2B5EF4-FFF2-40B4-BE49-F238E27FC236}">
                <a16:creationId xmlns:a16="http://schemas.microsoft.com/office/drawing/2014/main" id="{A50DDD73-58D2-BF74-2580-F7EE521B5FDD}"/>
              </a:ext>
            </a:extLst>
          </p:cNvPr>
          <p:cNvSpPr txBox="1"/>
          <p:nvPr/>
        </p:nvSpPr>
        <p:spPr>
          <a:xfrm>
            <a:off x="6346371" y="5899964"/>
            <a:ext cx="5007429" cy="276999"/>
          </a:xfrm>
          <a:prstGeom prst="rect">
            <a:avLst/>
          </a:prstGeom>
          <a:noFill/>
        </p:spPr>
        <p:txBody>
          <a:bodyPr wrap="square">
            <a:spAutoFit/>
          </a:bodyPr>
          <a:lstStyle/>
          <a:p>
            <a:r>
              <a:rPr lang="it-IT" sz="1200" dirty="0"/>
              <a:t>https://</a:t>
            </a:r>
            <a:r>
              <a:rPr lang="it-IT" sz="1200" dirty="0" err="1"/>
              <a:t>www.ambrosetti.eu</a:t>
            </a:r>
            <a:r>
              <a:rPr lang="it-IT" sz="1200" dirty="0"/>
              <a:t>/</a:t>
            </a:r>
            <a:r>
              <a:rPr lang="it-IT" sz="1200" dirty="0" err="1"/>
              <a:t>think</a:t>
            </a:r>
            <a:r>
              <a:rPr lang="it-IT" sz="1200" dirty="0"/>
              <a:t>-tank-</a:t>
            </a:r>
            <a:r>
              <a:rPr lang="it-IT" sz="1200" dirty="0" err="1"/>
              <a:t>ambrosetti</a:t>
            </a:r>
            <a:r>
              <a:rPr lang="it-IT" sz="1200" dirty="0"/>
              <a:t>/osservatorio-valore-sport/</a:t>
            </a:r>
          </a:p>
        </p:txBody>
      </p:sp>
      <p:sp>
        <p:nvSpPr>
          <p:cNvPr id="7" name="Rettangolo 6">
            <a:extLst>
              <a:ext uri="{FF2B5EF4-FFF2-40B4-BE49-F238E27FC236}">
                <a16:creationId xmlns:a16="http://schemas.microsoft.com/office/drawing/2014/main" id="{22411028-2AF9-AE32-FEBC-5CFA7F64F253}"/>
              </a:ext>
            </a:extLst>
          </p:cNvPr>
          <p:cNvSpPr/>
          <p:nvPr/>
        </p:nvSpPr>
        <p:spPr>
          <a:xfrm>
            <a:off x="5113103" y="69292"/>
            <a:ext cx="890953" cy="923330"/>
          </a:xfrm>
          <a:prstGeom prst="rect">
            <a:avLst/>
          </a:prstGeom>
          <a:noFill/>
        </p:spPr>
        <p:txBody>
          <a:bodyPr wrap="squar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1</a:t>
            </a:r>
          </a:p>
        </p:txBody>
      </p:sp>
      <p:pic>
        <p:nvPicPr>
          <p:cNvPr id="1026" name="Picture 2" descr="Consulenti del Lavoro - CIGD ai lavoratori sportivi">
            <a:extLst>
              <a:ext uri="{FF2B5EF4-FFF2-40B4-BE49-F238E27FC236}">
                <a16:creationId xmlns:a16="http://schemas.microsoft.com/office/drawing/2014/main" id="{56656FB8-F9FE-0B0F-FB66-A3896972A8F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7685" y="1985879"/>
            <a:ext cx="3606690" cy="17842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 valori dello sport: i 12 insegnamenti della pratica sportiva - Mecs">
            <a:extLst>
              <a:ext uri="{FF2B5EF4-FFF2-40B4-BE49-F238E27FC236}">
                <a16:creationId xmlns:a16="http://schemas.microsoft.com/office/drawing/2014/main" id="{B46C9265-F2E7-24AD-B0F2-76860F98594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13103" y="1985879"/>
            <a:ext cx="2844524" cy="18499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conomia dello sport: le tematiche - Economia e Sport">
            <a:extLst>
              <a:ext uri="{FF2B5EF4-FFF2-40B4-BE49-F238E27FC236}">
                <a16:creationId xmlns:a16="http://schemas.microsoft.com/office/drawing/2014/main" id="{08B08722-BF42-1B43-B182-6A9AA773702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19791" y="1985879"/>
            <a:ext cx="2844524" cy="184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0296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3"/>
          <p:cNvSpPr>
            <a:spLocks noGrp="1"/>
          </p:cNvSpPr>
          <p:nvPr>
            <p:ph type="title"/>
          </p:nvPr>
        </p:nvSpPr>
        <p:spPr>
          <a:xfrm>
            <a:off x="838200" y="365125"/>
            <a:ext cx="10515600" cy="1325563"/>
          </a:xfrm>
        </p:spPr>
        <p:txBody>
          <a:bodyPr>
            <a:normAutofit/>
          </a:bodyPr>
          <a:lstStyle/>
          <a:p>
            <a:r>
              <a:rPr lang="it-IT" sz="5400" b="1" dirty="0"/>
              <a:t>……Plus e </a:t>
            </a:r>
            <a:r>
              <a:rPr lang="it-IT" sz="5400" b="1" dirty="0" err="1"/>
              <a:t>minus</a:t>
            </a:r>
            <a:r>
              <a:rPr lang="it-IT" sz="5400" b="1" dirty="0"/>
              <a:t> </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egnaposto contenuto 4"/>
          <p:cNvSpPr>
            <a:spLocks noGrp="1"/>
          </p:cNvSpPr>
          <p:nvPr>
            <p:ph idx="1"/>
          </p:nvPr>
        </p:nvSpPr>
        <p:spPr>
          <a:xfrm>
            <a:off x="838200" y="1929384"/>
            <a:ext cx="10515600" cy="4251960"/>
          </a:xfrm>
        </p:spPr>
        <p:txBody>
          <a:bodyPr>
            <a:normAutofit lnSpcReduction="10000"/>
          </a:bodyPr>
          <a:lstStyle/>
          <a:p>
            <a:pPr>
              <a:buFont typeface="Wingdings" pitchFamily="2" charset="2"/>
              <a:buChar char="Ø"/>
            </a:pPr>
            <a:r>
              <a:rPr lang="it-IT" sz="1500" dirty="0"/>
              <a:t>Il segmento </a:t>
            </a:r>
            <a:r>
              <a:rPr lang="it-IT" sz="1500" b="1" dirty="0"/>
              <a:t>“core” dell’industria</a:t>
            </a:r>
            <a:r>
              <a:rPr lang="it-IT" sz="1500" dirty="0"/>
              <a:t>, che include la gestione impianti, i club sportivi, le palestre e altre attività (quali la promozione di eventi sportivi), contribuisce al valore aggiunto di settore per </a:t>
            </a:r>
            <a:r>
              <a:rPr lang="it-IT" sz="1500" b="1" dirty="0"/>
              <a:t>3,4 mld €, di cui il 79% generato dalle imprese private, a fronte di una quota del 21% riconducibile alle Amministrazioni Pubbliche e alle Istituzioni private senza fine di lucro</a:t>
            </a:r>
            <a:r>
              <a:rPr lang="it-IT" sz="1500" dirty="0"/>
              <a:t>. </a:t>
            </a:r>
          </a:p>
          <a:p>
            <a:pPr marL="0" indent="0">
              <a:buNone/>
            </a:pPr>
            <a:endParaRPr lang="it-IT" sz="1500" dirty="0"/>
          </a:p>
          <a:p>
            <a:pPr>
              <a:buFont typeface="Wingdings" pitchFamily="2" charset="2"/>
              <a:buChar char="Ø"/>
            </a:pPr>
            <a:r>
              <a:rPr lang="it-IT" sz="1500" dirty="0"/>
              <a:t>L’industria sportiva presenta, tuttavia</a:t>
            </a:r>
            <a:r>
              <a:rPr lang="it-IT" sz="1500" b="1" dirty="0"/>
              <a:t>, molte zone grigie </a:t>
            </a:r>
            <a:r>
              <a:rPr lang="it-IT" sz="1500" dirty="0"/>
              <a:t>di vulnerabilità, prime fra tutte </a:t>
            </a:r>
            <a:r>
              <a:rPr lang="it-IT" sz="1500" b="1" dirty="0"/>
              <a:t>i divari territoriali sul fronte impiantistico e della pratica sportiva, e la fragilità finanziaria delle gestioni </a:t>
            </a:r>
            <a:r>
              <a:rPr lang="it-IT" sz="1500" dirty="0"/>
              <a:t>messi in luce dalla pandemia e dalla crisi energetica innescata dalla guerra tra Russia e Ucraina</a:t>
            </a:r>
          </a:p>
          <a:p>
            <a:pPr marL="0" indent="0">
              <a:buNone/>
            </a:pPr>
            <a:endParaRPr lang="it-IT" sz="1500" dirty="0"/>
          </a:p>
          <a:p>
            <a:pPr>
              <a:buFont typeface="Wingdings" pitchFamily="2" charset="2"/>
              <a:buChar char="Ø"/>
            </a:pPr>
            <a:r>
              <a:rPr lang="it-IT" sz="1500" dirty="0" err="1"/>
              <a:t>Cio</a:t>
            </a:r>
            <a:r>
              <a:rPr lang="it-IT" sz="1500" dirty="0"/>
              <a:t> mette </a:t>
            </a:r>
            <a:r>
              <a:rPr lang="it-IT" sz="1500" b="1" dirty="0"/>
              <a:t>le istituzioni pubbliche e il sistema sportivo </a:t>
            </a:r>
            <a:r>
              <a:rPr lang="it-IT" sz="1500" dirty="0"/>
              <a:t>di fronte alla necessità di</a:t>
            </a:r>
            <a:r>
              <a:rPr lang="it-IT" sz="1500" u="sng" dirty="0"/>
              <a:t> </a:t>
            </a:r>
            <a:r>
              <a:rPr lang="it-IT" sz="1500" b="1" u="sng" dirty="0"/>
              <a:t>avviare una fase di ristrutturazione e rinnovamento del mercato </a:t>
            </a:r>
            <a:r>
              <a:rPr lang="it-IT" sz="1500" b="1" dirty="0"/>
              <a:t>attraverso tre principali linee di intervento: </a:t>
            </a:r>
          </a:p>
          <a:p>
            <a:pPr marL="0" indent="0">
              <a:buNone/>
            </a:pPr>
            <a:endParaRPr lang="it-IT" sz="1500" b="1" dirty="0"/>
          </a:p>
          <a:p>
            <a:pPr lvl="1">
              <a:buFont typeface="Wingdings" pitchFamily="2" charset="2"/>
              <a:buChar char="Ø"/>
            </a:pPr>
            <a:r>
              <a:rPr lang="it-IT" sz="1500" b="1" dirty="0">
                <a:solidFill>
                  <a:srgbClr val="FF0000"/>
                </a:solidFill>
              </a:rPr>
              <a:t>investimenti</a:t>
            </a:r>
          </a:p>
          <a:p>
            <a:pPr lvl="1">
              <a:buFont typeface="Wingdings" pitchFamily="2" charset="2"/>
              <a:buChar char="Ø"/>
            </a:pPr>
            <a:r>
              <a:rPr lang="it-IT" sz="1500" b="1" dirty="0">
                <a:solidFill>
                  <a:srgbClr val="FF0000"/>
                </a:solidFill>
              </a:rPr>
              <a:t> cultura sportiva </a:t>
            </a:r>
          </a:p>
          <a:p>
            <a:pPr lvl="1">
              <a:buFont typeface="Wingdings" pitchFamily="2" charset="2"/>
              <a:buChar char="Ø"/>
            </a:pPr>
            <a:r>
              <a:rPr lang="it-IT" sz="1500" b="1" dirty="0">
                <a:solidFill>
                  <a:srgbClr val="FF0000"/>
                </a:solidFill>
              </a:rPr>
              <a:t> imprenditorialità</a:t>
            </a:r>
          </a:p>
          <a:p>
            <a:pPr>
              <a:buFont typeface="Wingdings" pitchFamily="2" charset="2"/>
              <a:buChar char="Ø"/>
            </a:pPr>
            <a:endParaRPr lang="it-IT" sz="1500" b="1" dirty="0"/>
          </a:p>
          <a:p>
            <a:pPr marL="0" indent="0">
              <a:buNone/>
            </a:pPr>
            <a:r>
              <a:rPr lang="it-IT" sz="1500" b="1" dirty="0"/>
              <a:t>                          </a:t>
            </a:r>
            <a:endParaRPr lang="it-IT" sz="1500" dirty="0"/>
          </a:p>
          <a:p>
            <a:pPr>
              <a:buNone/>
            </a:pPr>
            <a:endParaRPr lang="it-IT" sz="1500" dirty="0"/>
          </a:p>
        </p:txBody>
      </p:sp>
      <p:sp>
        <p:nvSpPr>
          <p:cNvPr id="3" name="Rettangolo 2">
            <a:extLst>
              <a:ext uri="{FF2B5EF4-FFF2-40B4-BE49-F238E27FC236}">
                <a16:creationId xmlns:a16="http://schemas.microsoft.com/office/drawing/2014/main" id="{DFAF5E20-C72C-4FDD-29BD-423FB7006BF8}"/>
              </a:ext>
            </a:extLst>
          </p:cNvPr>
          <p:cNvSpPr/>
          <p:nvPr/>
        </p:nvSpPr>
        <p:spPr>
          <a:xfrm>
            <a:off x="5481711" y="0"/>
            <a:ext cx="890953" cy="923330"/>
          </a:xfrm>
          <a:prstGeom prst="rect">
            <a:avLst/>
          </a:prstGeom>
          <a:noFill/>
        </p:spPr>
        <p:txBody>
          <a:bodyPr wrap="square" lIns="91440" tIns="45720" rIns="91440" bIns="45720">
            <a:spAutoFit/>
          </a:bodyPr>
          <a:lstStyle/>
          <a:p>
            <a:pPr algn="ctr">
              <a:spcAft>
                <a:spcPts val="600"/>
              </a:spcAft>
            </a:pPr>
            <a:r>
              <a:rPr lang="it-IT" sz="5400" b="1" cap="none" spc="0" dirty="0">
                <a:ln w="22225">
                  <a:solidFill>
                    <a:schemeClr val="accent2"/>
                  </a:solidFill>
                  <a:prstDash val="solid"/>
                </a:ln>
                <a:solidFill>
                  <a:schemeClr val="accent2">
                    <a:lumMod val="40000"/>
                    <a:lumOff val="60000"/>
                  </a:schemeClr>
                </a:solidFill>
                <a:effectLst/>
              </a:rPr>
              <a:t>1</a:t>
            </a:r>
            <a:endParaRPr lang="it-IT" sz="5400" b="1" cap="none" spc="0">
              <a:ln w="22225">
                <a:solidFill>
                  <a:schemeClr val="accent2"/>
                </a:solidFill>
                <a:prstDash val="solid"/>
              </a:ln>
              <a:solidFill>
                <a:schemeClr val="accent2">
                  <a:lumMod val="40000"/>
                  <a:lumOff val="60000"/>
                </a:schemeClr>
              </a:solidFill>
              <a:effectLst/>
            </a:endParaRPr>
          </a:p>
        </p:txBody>
      </p:sp>
      <p:pic>
        <p:nvPicPr>
          <p:cNvPr id="2050" name="Picture 2" descr="Mercati, cala l'interesse degli italiani verso gli investimenti -  ilSole24ORE">
            <a:extLst>
              <a:ext uri="{FF2B5EF4-FFF2-40B4-BE49-F238E27FC236}">
                <a16:creationId xmlns:a16="http://schemas.microsoft.com/office/drawing/2014/main" id="{D085CF6A-1033-8062-CAEA-45F2CCFAA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723672" y="4398834"/>
            <a:ext cx="882653" cy="45452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port è Cultura! - Generazioni">
            <a:extLst>
              <a:ext uri="{FF2B5EF4-FFF2-40B4-BE49-F238E27FC236}">
                <a16:creationId xmlns:a16="http://schemas.microsoft.com/office/drawing/2014/main" id="{B93BBD04-AFEB-467D-EA13-7B4BBF4C6E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8428" y="4637131"/>
            <a:ext cx="1072672" cy="82749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osa significa fare l'imprenditore oggi? Alcune riflessioni">
            <a:extLst>
              <a:ext uri="{FF2B5EF4-FFF2-40B4-BE49-F238E27FC236}">
                <a16:creationId xmlns:a16="http://schemas.microsoft.com/office/drawing/2014/main" id="{220659E5-939B-1B12-FB76-E29AB82D08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723672" y="5373536"/>
            <a:ext cx="1094234" cy="547117"/>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0C9BC2BD-2588-59F0-0895-62EF184731B3}"/>
              </a:ext>
            </a:extLst>
          </p:cNvPr>
          <p:cNvSpPr txBox="1"/>
          <p:nvPr/>
        </p:nvSpPr>
        <p:spPr>
          <a:xfrm>
            <a:off x="1473590" y="5953402"/>
            <a:ext cx="9499209" cy="646331"/>
          </a:xfrm>
          <a:prstGeom prst="rect">
            <a:avLst/>
          </a:prstGeom>
          <a:noFill/>
        </p:spPr>
        <p:txBody>
          <a:bodyPr wrap="square">
            <a:spAutoFit/>
          </a:bodyPr>
          <a:lstStyle/>
          <a:p>
            <a:pPr marL="0" indent="0">
              <a:buNone/>
            </a:pPr>
            <a:r>
              <a:rPr lang="it-IT" sz="1800" b="1" dirty="0"/>
              <a:t>Obiettivo ultimo:  </a:t>
            </a:r>
            <a:r>
              <a:rPr lang="it-IT" sz="1800" dirty="0"/>
              <a:t>valorizzare il grande potenziale di impatto sociale ed economico dello Sport</a:t>
            </a:r>
          </a:p>
          <a:p>
            <a:pPr marL="0" indent="0">
              <a:buNone/>
            </a:pPr>
            <a:endParaRPr lang="it-IT" sz="1800" b="1" dirty="0"/>
          </a:p>
        </p:txBody>
      </p:sp>
    </p:spTree>
    <p:extLst>
      <p:ext uri="{BB962C8B-B14F-4D97-AF65-F5344CB8AC3E}">
        <p14:creationId xmlns:p14="http://schemas.microsoft.com/office/powerpoint/2010/main" val="2502382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3"/>
          <p:cNvSpPr>
            <a:spLocks noGrp="1"/>
          </p:cNvSpPr>
          <p:nvPr>
            <p:ph type="title"/>
          </p:nvPr>
        </p:nvSpPr>
        <p:spPr>
          <a:xfrm>
            <a:off x="838200" y="365125"/>
            <a:ext cx="10515600" cy="1325563"/>
          </a:xfrm>
        </p:spPr>
        <p:txBody>
          <a:bodyPr>
            <a:normAutofit/>
          </a:bodyPr>
          <a:lstStyle/>
          <a:p>
            <a:pPr lvl="1">
              <a:buFont typeface="Wingdings" pitchFamily="2" charset="2"/>
              <a:buChar char="Ø"/>
            </a:pPr>
            <a:r>
              <a:rPr lang="it-IT" sz="5400" b="1" dirty="0">
                <a:solidFill>
                  <a:srgbClr val="FF0000"/>
                </a:solidFill>
              </a:rPr>
              <a:t>investimenti</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egnaposto contenuto 4"/>
          <p:cNvSpPr>
            <a:spLocks noGrp="1"/>
          </p:cNvSpPr>
          <p:nvPr>
            <p:ph idx="1"/>
          </p:nvPr>
        </p:nvSpPr>
        <p:spPr>
          <a:xfrm>
            <a:off x="838200" y="1929384"/>
            <a:ext cx="10515600" cy="4251960"/>
          </a:xfrm>
        </p:spPr>
        <p:txBody>
          <a:bodyPr>
            <a:normAutofit/>
          </a:bodyPr>
          <a:lstStyle/>
          <a:p>
            <a:endParaRPr lang="it-IT" sz="2200"/>
          </a:p>
          <a:p>
            <a:pPr>
              <a:buNone/>
            </a:pPr>
            <a:r>
              <a:rPr lang="it-IT" sz="2200" b="1"/>
              <a:t>riqualificazione del parco impianti, caratterizzato da rilevanti problemi di conservazione e manutenzione e da una disomogenea distribuzione territoriale</a:t>
            </a:r>
          </a:p>
          <a:p>
            <a:pPr>
              <a:buNone/>
            </a:pPr>
            <a:r>
              <a:rPr lang="it-IT" sz="2200"/>
              <a:t>  </a:t>
            </a:r>
          </a:p>
          <a:p>
            <a:pPr>
              <a:buFont typeface="Wingdings" pitchFamily="2" charset="2"/>
              <a:buChar char="Ø"/>
            </a:pPr>
            <a:r>
              <a:rPr lang="it-IT" sz="2200"/>
              <a:t>Il 44% delle strutture sportive è stato realizzato negli anni ’70 e ’80  dunque, in gran parte inefficiente in termini di sostenibilità economica e ambientale. </a:t>
            </a:r>
          </a:p>
          <a:p>
            <a:pPr>
              <a:buFont typeface="Wingdings" pitchFamily="2" charset="2"/>
              <a:buChar char="Ø"/>
            </a:pPr>
            <a:r>
              <a:rPr lang="it-IT" sz="2200"/>
              <a:t>L’8% degli impianti non è funzionante</a:t>
            </a:r>
          </a:p>
          <a:p>
            <a:pPr>
              <a:buFont typeface="Wingdings" pitchFamily="2" charset="2"/>
              <a:buChar char="Ø"/>
            </a:pPr>
            <a:r>
              <a:rPr lang="it-IT" sz="2200"/>
              <a:t>La sfida principale è rendere più efficiente e capillare la rete di infrastrutture sportive, intercettando i megatrend legati alla transizione verde e digitale e assegnando priorità di intervento alle aree del Mezzogiorno, dove è localizzato solo il 26% degli impianti nazionali (52% al Nord). </a:t>
            </a:r>
          </a:p>
        </p:txBody>
      </p:sp>
      <p:pic>
        <p:nvPicPr>
          <p:cNvPr id="2" name="Picture 2" descr="Mercati, cala l'interesse degli italiani verso gli investimenti -  ilSole24ORE">
            <a:extLst>
              <a:ext uri="{FF2B5EF4-FFF2-40B4-BE49-F238E27FC236}">
                <a16:creationId xmlns:a16="http://schemas.microsoft.com/office/drawing/2014/main" id="{C193A687-ACF4-C788-E776-0D09CE04F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6704828" y="384164"/>
            <a:ext cx="3606789" cy="18573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3"/>
          <p:cNvSpPr>
            <a:spLocks noGrp="1"/>
          </p:cNvSpPr>
          <p:nvPr>
            <p:ph type="title"/>
          </p:nvPr>
        </p:nvSpPr>
        <p:spPr>
          <a:xfrm>
            <a:off x="838200" y="365125"/>
            <a:ext cx="10515600" cy="1325563"/>
          </a:xfrm>
        </p:spPr>
        <p:txBody>
          <a:bodyPr>
            <a:normAutofit/>
          </a:bodyPr>
          <a:lstStyle/>
          <a:p>
            <a:pPr lvl="1">
              <a:buFont typeface="Wingdings" pitchFamily="2" charset="2"/>
              <a:buChar char="Ø"/>
            </a:pPr>
            <a:r>
              <a:rPr lang="it-IT" sz="5400" b="1" dirty="0">
                <a:solidFill>
                  <a:srgbClr val="FF0000"/>
                </a:solidFill>
              </a:rPr>
              <a:t> cultura sportiva </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egnaposto contenuto 4"/>
          <p:cNvSpPr>
            <a:spLocks noGrp="1"/>
          </p:cNvSpPr>
          <p:nvPr>
            <p:ph idx="1"/>
          </p:nvPr>
        </p:nvSpPr>
        <p:spPr>
          <a:xfrm>
            <a:off x="838200" y="1929384"/>
            <a:ext cx="10515600" cy="4251960"/>
          </a:xfrm>
        </p:spPr>
        <p:txBody>
          <a:bodyPr>
            <a:normAutofit/>
          </a:bodyPr>
          <a:lstStyle/>
          <a:p>
            <a:endParaRPr lang="it-IT" sz="1500" dirty="0"/>
          </a:p>
          <a:p>
            <a:pPr>
              <a:buNone/>
            </a:pPr>
            <a:endParaRPr lang="it-IT" sz="1500" dirty="0"/>
          </a:p>
          <a:p>
            <a:pPr>
              <a:buFont typeface="Wingdings" pitchFamily="2" charset="2"/>
              <a:buChar char="q"/>
            </a:pPr>
            <a:r>
              <a:rPr lang="it-IT" sz="1500" dirty="0"/>
              <a:t>Più di </a:t>
            </a:r>
            <a:r>
              <a:rPr lang="it-IT" sz="1500" b="1" dirty="0"/>
              <a:t>38 milioni di italiani </a:t>
            </a:r>
            <a:r>
              <a:rPr lang="it-IT" sz="1500" dirty="0"/>
              <a:t>non pratica Sport e solo un </a:t>
            </a:r>
            <a:r>
              <a:rPr lang="it-IT" sz="1500" b="1" dirty="0"/>
              <a:t>quarto della popolazion</a:t>
            </a:r>
            <a:r>
              <a:rPr lang="it-IT" sz="1500" dirty="0"/>
              <a:t>e svolge attività sportiva in modo regolare.</a:t>
            </a:r>
          </a:p>
          <a:p>
            <a:pPr>
              <a:buFont typeface="Wingdings" pitchFamily="2" charset="2"/>
              <a:buChar char="q"/>
            </a:pPr>
            <a:r>
              <a:rPr lang="it-IT" sz="1500" dirty="0"/>
              <a:t>Il nostro Paese figura in Europa al </a:t>
            </a:r>
            <a:r>
              <a:rPr lang="it-IT" sz="1500" b="1" dirty="0"/>
              <a:t>21° posto per quota di adulti </a:t>
            </a:r>
            <a:r>
              <a:rPr lang="it-IT" sz="1500" dirty="0"/>
              <a:t>che praticano attività fisica nel tempo libero</a:t>
            </a:r>
          </a:p>
          <a:p>
            <a:pPr>
              <a:buFont typeface="Wingdings" pitchFamily="2" charset="2"/>
              <a:buChar char="q"/>
            </a:pPr>
            <a:r>
              <a:rPr lang="it-IT" sz="1500" dirty="0"/>
              <a:t>Solo il </a:t>
            </a:r>
            <a:r>
              <a:rPr lang="it-IT" sz="1500" b="1" dirty="0"/>
              <a:t>27% della popolazione svolge esercizio fisico almeno una volta a settimana, rispetto a una media europea del 44%.</a:t>
            </a:r>
          </a:p>
          <a:p>
            <a:pPr>
              <a:buNone/>
            </a:pPr>
            <a:r>
              <a:rPr lang="it-IT" sz="1500" dirty="0"/>
              <a:t> </a:t>
            </a:r>
          </a:p>
          <a:p>
            <a:pPr>
              <a:buFont typeface="Wingdings" pitchFamily="2" charset="2"/>
              <a:buChar char="q"/>
            </a:pPr>
            <a:r>
              <a:rPr lang="it-IT" sz="1500" dirty="0"/>
              <a:t>Un italiano su tre che non pratica alcuna attività fisica, </a:t>
            </a:r>
            <a:r>
              <a:rPr lang="it-IT" sz="1500" b="1" dirty="0"/>
              <a:t>la politica si focalizzerà su:</a:t>
            </a:r>
          </a:p>
          <a:p>
            <a:pPr>
              <a:buFont typeface="Wingdings" pitchFamily="2" charset="2"/>
              <a:buChar char="q"/>
            </a:pPr>
            <a:endParaRPr lang="it-IT" sz="1500" b="1" dirty="0"/>
          </a:p>
          <a:p>
            <a:pPr lvl="1">
              <a:buFont typeface="Wingdings" pitchFamily="2" charset="2"/>
              <a:buChar char="q"/>
            </a:pPr>
            <a:r>
              <a:rPr lang="it-IT" sz="1500" b="1" dirty="0"/>
              <a:t>SCUOLE. </a:t>
            </a:r>
            <a:r>
              <a:rPr lang="it-IT" sz="1500" dirty="0"/>
              <a:t>Un Paese in cui 6 scuole su 10 sono prive di palestra nega ai giovani un’occasione importante di crescita personale, aumentando la propensione ad assumere stili di vita sedentari, </a:t>
            </a:r>
          </a:p>
          <a:p>
            <a:pPr lvl="1">
              <a:buFont typeface="Wingdings" pitchFamily="2" charset="2"/>
              <a:buChar char="q"/>
            </a:pPr>
            <a:endParaRPr lang="it-IT" sz="1500" b="1" dirty="0"/>
          </a:p>
          <a:p>
            <a:pPr lvl="1">
              <a:buFont typeface="Wingdings" pitchFamily="2" charset="2"/>
              <a:buChar char="q"/>
            </a:pPr>
            <a:r>
              <a:rPr lang="it-IT" sz="1500" b="1" dirty="0"/>
              <a:t>Pianificazione e Architettura degli SPAZI URBANI.</a:t>
            </a:r>
            <a:r>
              <a:rPr lang="it-IT" sz="1500" dirty="0"/>
              <a:t> Solo il 16% degli italiani usa la bicicletta per spostarsi all’interno delle città, a fronte di una media europea del 24Uno sviluppo urbano, che amplia le aree pedonabili, le piste ciclabili, le zone verdi e gli spazi pubblici attrezzati, si dimostra un fattore chiave per incoraggiare l’adozione di stili di vita più salutar</a:t>
            </a:r>
            <a:endParaRPr lang="nb-NO" sz="1500" dirty="0"/>
          </a:p>
        </p:txBody>
      </p:sp>
      <p:pic>
        <p:nvPicPr>
          <p:cNvPr id="2" name="Picture 4" descr="Sport è Cultura! - Generazioni">
            <a:extLst>
              <a:ext uri="{FF2B5EF4-FFF2-40B4-BE49-F238E27FC236}">
                <a16:creationId xmlns:a16="http://schemas.microsoft.com/office/drawing/2014/main" id="{5C814E1F-D841-553E-B467-9CC932BD30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916" y="145134"/>
            <a:ext cx="4252048" cy="2215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619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3"/>
          <p:cNvSpPr>
            <a:spLocks noGrp="1"/>
          </p:cNvSpPr>
          <p:nvPr>
            <p:ph type="title"/>
          </p:nvPr>
        </p:nvSpPr>
        <p:spPr>
          <a:xfrm>
            <a:off x="838200" y="365125"/>
            <a:ext cx="10515600" cy="1325563"/>
          </a:xfrm>
        </p:spPr>
        <p:txBody>
          <a:bodyPr>
            <a:normAutofit/>
          </a:bodyPr>
          <a:lstStyle/>
          <a:p>
            <a:pPr lvl="1">
              <a:buFont typeface="Wingdings" pitchFamily="2" charset="2"/>
              <a:buChar char="Ø"/>
            </a:pPr>
            <a:r>
              <a:rPr lang="it-IT" sz="5400" b="1" dirty="0">
                <a:solidFill>
                  <a:srgbClr val="FF0000"/>
                </a:solidFill>
              </a:rPr>
              <a:t> imprenditorialità</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egnaposto contenuto 4"/>
          <p:cNvSpPr>
            <a:spLocks noGrp="1"/>
          </p:cNvSpPr>
          <p:nvPr>
            <p:ph idx="1"/>
          </p:nvPr>
        </p:nvSpPr>
        <p:spPr>
          <a:xfrm>
            <a:off x="838200" y="1929384"/>
            <a:ext cx="10684764" cy="4251960"/>
          </a:xfrm>
        </p:spPr>
        <p:txBody>
          <a:bodyPr>
            <a:normAutofit/>
          </a:bodyPr>
          <a:lstStyle/>
          <a:p>
            <a:pPr>
              <a:buNone/>
            </a:pPr>
            <a:endParaRPr lang="it-IT" sz="2200" dirty="0"/>
          </a:p>
          <a:p>
            <a:pPr>
              <a:buFont typeface="Wingdings" pitchFamily="2" charset="2"/>
              <a:buChar char="Ø"/>
            </a:pPr>
            <a:r>
              <a:rPr lang="it-IT" sz="2200" dirty="0"/>
              <a:t>L’analisi della </a:t>
            </a:r>
            <a:r>
              <a:rPr lang="it-IT" sz="2200" b="1" dirty="0"/>
              <a:t>struttura del settore </a:t>
            </a:r>
            <a:r>
              <a:rPr lang="it-IT" sz="2200" dirty="0"/>
              <a:t>mette in evidenza due principali fattori di criticità che condizionano il potenziale di impatto e di sviluppo delle imprese sportive:</a:t>
            </a:r>
          </a:p>
          <a:p>
            <a:pPr marL="0" indent="0">
              <a:buNone/>
            </a:pPr>
            <a:endParaRPr lang="it-IT" sz="2200" dirty="0"/>
          </a:p>
          <a:p>
            <a:pPr lvl="1">
              <a:buFont typeface="Wingdings" pitchFamily="2" charset="2"/>
              <a:buChar char="Ø"/>
            </a:pPr>
            <a:r>
              <a:rPr lang="it-IT" sz="2200" b="1" dirty="0"/>
              <a:t>l’eccessiva parcellizzazione del mercato </a:t>
            </a:r>
          </a:p>
          <a:p>
            <a:pPr lvl="1">
              <a:buFont typeface="Wingdings" pitchFamily="2" charset="2"/>
              <a:buChar char="Ø"/>
            </a:pPr>
            <a:r>
              <a:rPr lang="it-IT" sz="2200" b="1" dirty="0"/>
              <a:t>le ridotte competenze finanziarie e gestionali</a:t>
            </a:r>
          </a:p>
          <a:p>
            <a:pPr lvl="1">
              <a:buFont typeface="Wingdings" pitchFamily="2" charset="2"/>
              <a:buChar char="Ø"/>
            </a:pPr>
            <a:endParaRPr lang="it-IT" sz="2200" b="1" dirty="0"/>
          </a:p>
          <a:p>
            <a:pPr marL="457200" lvl="1" indent="0">
              <a:buNone/>
            </a:pPr>
            <a:endParaRPr lang="it-IT" sz="2200" b="1" dirty="0"/>
          </a:p>
          <a:p>
            <a:pPr>
              <a:buFont typeface="Wingdings" pitchFamily="2" charset="2"/>
              <a:buChar char="Ø"/>
            </a:pPr>
            <a:r>
              <a:rPr lang="it-IT" sz="2200" dirty="0"/>
              <a:t>Il 97% degli operatori privati è sotto i 9 addetti, con una limitata capacità di indebitamento soprattutto a causa della scarsa capitalizzazione che pesa sulla valutazione del merito di credito. </a:t>
            </a:r>
          </a:p>
        </p:txBody>
      </p:sp>
      <p:pic>
        <p:nvPicPr>
          <p:cNvPr id="2" name="Picture 6" descr="Cosa significa fare l'imprenditore oggi? Alcune riflessioni">
            <a:extLst>
              <a:ext uri="{FF2B5EF4-FFF2-40B4-BE49-F238E27FC236}">
                <a16:creationId xmlns:a16="http://schemas.microsoft.com/office/drawing/2014/main" id="{E2CE7E97-015B-60ED-4CA8-73409C6F55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943477" y="360152"/>
            <a:ext cx="3725086" cy="1862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029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212EA4B2-84BC-6ACB-FC04-5430F6B1EEED}"/>
              </a:ext>
            </a:extLst>
          </p:cNvPr>
          <p:cNvPicPr>
            <a:picLocks noChangeAspect="1"/>
          </p:cNvPicPr>
          <p:nvPr/>
        </p:nvPicPr>
        <p:blipFill>
          <a:blip r:embed="rId2"/>
          <a:srcRect/>
          <a:stretch/>
        </p:blipFill>
        <p:spPr>
          <a:xfrm>
            <a:off x="0" y="0"/>
            <a:ext cx="12192000" cy="6858000"/>
          </a:xfrm>
          <a:prstGeom prst="rect">
            <a:avLst/>
          </a:prstGeom>
        </p:spPr>
      </p:pic>
      <p:sp>
        <p:nvSpPr>
          <p:cNvPr id="2" name="Titolo 1">
            <a:extLst>
              <a:ext uri="{FF2B5EF4-FFF2-40B4-BE49-F238E27FC236}">
                <a16:creationId xmlns:a16="http://schemas.microsoft.com/office/drawing/2014/main" id="{727227CC-B2BF-7A88-1E9C-A288489A6E48}"/>
              </a:ext>
            </a:extLst>
          </p:cNvPr>
          <p:cNvSpPr>
            <a:spLocks noGrp="1"/>
          </p:cNvSpPr>
          <p:nvPr>
            <p:ph type="title"/>
          </p:nvPr>
        </p:nvSpPr>
        <p:spPr>
          <a:xfrm>
            <a:off x="1889237" y="1291502"/>
            <a:ext cx="9362518" cy="1325563"/>
          </a:xfrm>
        </p:spPr>
        <p:txBody>
          <a:bodyPr/>
          <a:lstStyle/>
          <a:p>
            <a:pPr marL="0" indent="0">
              <a:buNone/>
            </a:pPr>
            <a:r>
              <a:rPr lang="it-IT" sz="4400" b="1" dirty="0"/>
              <a:t>Il ruolo della società sportiva moderna</a:t>
            </a:r>
          </a:p>
        </p:txBody>
      </p:sp>
      <p:sp>
        <p:nvSpPr>
          <p:cNvPr id="3" name="Segnaposto contenuto 2">
            <a:extLst>
              <a:ext uri="{FF2B5EF4-FFF2-40B4-BE49-F238E27FC236}">
                <a16:creationId xmlns:a16="http://schemas.microsoft.com/office/drawing/2014/main" id="{DB983C47-EB60-C954-298F-8A69566549C7}"/>
              </a:ext>
            </a:extLst>
          </p:cNvPr>
          <p:cNvSpPr>
            <a:spLocks noGrp="1"/>
          </p:cNvSpPr>
          <p:nvPr>
            <p:ph idx="1"/>
          </p:nvPr>
        </p:nvSpPr>
        <p:spPr>
          <a:xfrm>
            <a:off x="3454973" y="3268843"/>
            <a:ext cx="6231047" cy="2274598"/>
          </a:xfrm>
        </p:spPr>
        <p:txBody>
          <a:bodyPr>
            <a:noAutofit/>
          </a:bodyPr>
          <a:lstStyle/>
          <a:p>
            <a:pPr marL="0" indent="0">
              <a:buNone/>
            </a:pPr>
            <a:endParaRPr lang="it-IT" sz="1800" b="1" dirty="0"/>
          </a:p>
          <a:p>
            <a:pPr marL="0" indent="0">
              <a:buNone/>
            </a:pPr>
            <a:r>
              <a:rPr lang="it-IT" b="1" dirty="0"/>
              <a:t>A) Sport in COSTITUZIONE</a:t>
            </a:r>
          </a:p>
          <a:p>
            <a:pPr marL="0" indent="0">
              <a:buNone/>
            </a:pPr>
            <a:r>
              <a:rPr lang="it-IT" b="1" dirty="0"/>
              <a:t>B)Gli Enti Sportivi apicali </a:t>
            </a:r>
          </a:p>
          <a:p>
            <a:pPr marL="0" indent="0">
              <a:buNone/>
            </a:pPr>
            <a:r>
              <a:rPr lang="it-IT" b="1" dirty="0"/>
              <a:t>C)La riforma dello sport   </a:t>
            </a:r>
          </a:p>
          <a:p>
            <a:pPr marL="0" indent="0">
              <a:buNone/>
            </a:pPr>
            <a:r>
              <a:rPr lang="nb-NO" b="1" dirty="0"/>
              <a:t>D)</a:t>
            </a:r>
            <a:r>
              <a:rPr lang="nb-NO" b="1" dirty="0" err="1"/>
              <a:t>Riforma</a:t>
            </a:r>
            <a:r>
              <a:rPr lang="nb-NO" b="1" dirty="0"/>
              <a:t> del Terzo Settore </a:t>
            </a:r>
          </a:p>
          <a:p>
            <a:pPr marL="0" indent="0" algn="ctr">
              <a:buNone/>
            </a:pPr>
            <a:endParaRPr lang="it-IT" sz="1800" b="1" dirty="0"/>
          </a:p>
          <a:p>
            <a:pPr marL="0" indent="0" algn="ctr">
              <a:buNone/>
            </a:pPr>
            <a:r>
              <a:rPr lang="it-IT" sz="1800" b="1" dirty="0"/>
              <a:t> </a:t>
            </a:r>
          </a:p>
          <a:p>
            <a:endParaRPr lang="it-IT" sz="1800" dirty="0"/>
          </a:p>
          <a:p>
            <a:pPr marL="0" indent="0">
              <a:buNone/>
            </a:pPr>
            <a:endParaRPr lang="it-IT" sz="1800" dirty="0"/>
          </a:p>
        </p:txBody>
      </p:sp>
      <p:sp>
        <p:nvSpPr>
          <p:cNvPr id="5" name="CasellaDiTesto 4">
            <a:extLst>
              <a:ext uri="{FF2B5EF4-FFF2-40B4-BE49-F238E27FC236}">
                <a16:creationId xmlns:a16="http://schemas.microsoft.com/office/drawing/2014/main" id="{ACD3ABDE-A7AD-DFC8-F571-85B1C775D6BF}"/>
              </a:ext>
            </a:extLst>
          </p:cNvPr>
          <p:cNvSpPr txBox="1"/>
          <p:nvPr/>
        </p:nvSpPr>
        <p:spPr>
          <a:xfrm>
            <a:off x="1181685" y="2661224"/>
            <a:ext cx="9088744" cy="461665"/>
          </a:xfrm>
          <a:prstGeom prst="rect">
            <a:avLst/>
          </a:prstGeom>
          <a:noFill/>
        </p:spPr>
        <p:txBody>
          <a:bodyPr wrap="square">
            <a:spAutoFit/>
          </a:bodyPr>
          <a:lstStyle/>
          <a:p>
            <a:pPr marL="0" indent="0">
              <a:buNone/>
            </a:pPr>
            <a:r>
              <a:rPr lang="it-IT" sz="2400" b="1" dirty="0"/>
              <a:t>	</a:t>
            </a:r>
            <a:r>
              <a:rPr lang="it-IT" sz="2400" b="1" dirty="0">
                <a:solidFill>
                  <a:srgbClr val="FF0000"/>
                </a:solidFill>
              </a:rPr>
              <a:t>2.1 IL MONDO SPORTIVO E’ CAMBIATO : ASPETTI NORMATIVI</a:t>
            </a:r>
          </a:p>
        </p:txBody>
      </p:sp>
      <p:sp>
        <p:nvSpPr>
          <p:cNvPr id="6" name="Rettangolo 5">
            <a:extLst>
              <a:ext uri="{FF2B5EF4-FFF2-40B4-BE49-F238E27FC236}">
                <a16:creationId xmlns:a16="http://schemas.microsoft.com/office/drawing/2014/main" id="{822BFA63-BFA3-4DBA-D57C-D008645D67BC}"/>
              </a:ext>
            </a:extLst>
          </p:cNvPr>
          <p:cNvSpPr/>
          <p:nvPr/>
        </p:nvSpPr>
        <p:spPr>
          <a:xfrm>
            <a:off x="5560277" y="324013"/>
            <a:ext cx="535723" cy="923330"/>
          </a:xfrm>
          <a:prstGeom prst="rect">
            <a:avLst/>
          </a:prstGeom>
          <a:noFill/>
        </p:spPr>
        <p:txBody>
          <a:bodyPr wrap="non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2</a:t>
            </a:r>
          </a:p>
        </p:txBody>
      </p:sp>
    </p:spTree>
    <p:extLst>
      <p:ext uri="{BB962C8B-B14F-4D97-AF65-F5344CB8AC3E}">
        <p14:creationId xmlns:p14="http://schemas.microsoft.com/office/powerpoint/2010/main" val="1944761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1500">
            <a:extLst>
              <a:ext uri="{FF2B5EF4-FFF2-40B4-BE49-F238E27FC236}">
                <a16:creationId xmlns:a16="http://schemas.microsoft.com/office/drawing/2014/main" id="{4355EF38-2C7D-BBDE-6C34-E6B812F6C3D2}"/>
              </a:ext>
            </a:extLst>
          </p:cNvPr>
          <p:cNvGrpSpPr/>
          <p:nvPr/>
        </p:nvGrpSpPr>
        <p:grpSpPr>
          <a:xfrm>
            <a:off x="1771076" y="914400"/>
            <a:ext cx="8573648" cy="4968819"/>
            <a:chOff x="0" y="0"/>
            <a:chExt cx="9906000" cy="6858000"/>
          </a:xfrm>
        </p:grpSpPr>
        <p:pic>
          <p:nvPicPr>
            <p:cNvPr id="3" name="Picture 3244">
              <a:extLst>
                <a:ext uri="{FF2B5EF4-FFF2-40B4-BE49-F238E27FC236}">
                  <a16:creationId xmlns:a16="http://schemas.microsoft.com/office/drawing/2014/main" id="{3A21A29C-A255-E883-1E88-24ACE9F11755}"/>
                </a:ext>
              </a:extLst>
            </p:cNvPr>
            <p:cNvPicPr/>
            <p:nvPr/>
          </p:nvPicPr>
          <p:blipFill>
            <a:blip r:embed="rId2"/>
            <a:stretch>
              <a:fillRect/>
            </a:stretch>
          </p:blipFill>
          <p:spPr>
            <a:xfrm>
              <a:off x="0" y="0"/>
              <a:ext cx="9906000" cy="6858000"/>
            </a:xfrm>
            <a:prstGeom prst="rect">
              <a:avLst/>
            </a:prstGeom>
          </p:spPr>
        </p:pic>
        <p:pic>
          <p:nvPicPr>
            <p:cNvPr id="6" name="Picture 3246">
              <a:extLst>
                <a:ext uri="{FF2B5EF4-FFF2-40B4-BE49-F238E27FC236}">
                  <a16:creationId xmlns:a16="http://schemas.microsoft.com/office/drawing/2014/main" id="{E452A6BD-B371-8474-71A1-23530FF77F53}"/>
                </a:ext>
              </a:extLst>
            </p:cNvPr>
            <p:cNvPicPr/>
            <p:nvPr/>
          </p:nvPicPr>
          <p:blipFill>
            <a:blip r:embed="rId3"/>
            <a:stretch>
              <a:fillRect/>
            </a:stretch>
          </p:blipFill>
          <p:spPr>
            <a:xfrm>
              <a:off x="0" y="2"/>
              <a:ext cx="1065276" cy="1187196"/>
            </a:xfrm>
            <a:prstGeom prst="rect">
              <a:avLst/>
            </a:prstGeom>
          </p:spPr>
        </p:pic>
      </p:grpSp>
      <p:sp>
        <p:nvSpPr>
          <p:cNvPr id="10" name="CasellaDiTesto 9">
            <a:extLst>
              <a:ext uri="{FF2B5EF4-FFF2-40B4-BE49-F238E27FC236}">
                <a16:creationId xmlns:a16="http://schemas.microsoft.com/office/drawing/2014/main" id="{A72A6624-BDFF-16DD-E27C-5619BB096D39}"/>
              </a:ext>
            </a:extLst>
          </p:cNvPr>
          <p:cNvSpPr txBox="1"/>
          <p:nvPr/>
        </p:nvSpPr>
        <p:spPr>
          <a:xfrm>
            <a:off x="3429000" y="75797"/>
            <a:ext cx="6098344" cy="584775"/>
          </a:xfrm>
          <a:prstGeom prst="rect">
            <a:avLst/>
          </a:prstGeom>
          <a:noFill/>
        </p:spPr>
        <p:txBody>
          <a:bodyPr wrap="square">
            <a:spAutoFit/>
          </a:bodyPr>
          <a:lstStyle/>
          <a:p>
            <a:r>
              <a:rPr lang="it-IT" sz="3200" b="1" dirty="0"/>
              <a:t>A) Sport in COSTITUZIONE</a:t>
            </a:r>
          </a:p>
        </p:txBody>
      </p:sp>
    </p:spTree>
    <p:extLst>
      <p:ext uri="{BB962C8B-B14F-4D97-AF65-F5344CB8AC3E}">
        <p14:creationId xmlns:p14="http://schemas.microsoft.com/office/powerpoint/2010/main" val="3480405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630936" y="640080"/>
            <a:ext cx="4818888" cy="1481328"/>
          </a:xfrm>
        </p:spPr>
        <p:txBody>
          <a:bodyPr anchor="b">
            <a:normAutofit/>
          </a:bodyPr>
          <a:lstStyle/>
          <a:p>
            <a:r>
              <a:rPr lang="it-IT" sz="5000" b="1" dirty="0"/>
              <a:t>B) Gli Enti Sportivi apicali </a:t>
            </a:r>
          </a:p>
        </p:txBody>
      </p:sp>
      <p:sp>
        <p:nvSpPr>
          <p:cNvPr id="24"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110430" y="2663014"/>
            <a:ext cx="6473250" cy="4057122"/>
          </a:xfrm>
        </p:spPr>
        <p:txBody>
          <a:bodyPr anchor="t">
            <a:noAutofit/>
          </a:bodyPr>
          <a:lstStyle/>
          <a:p>
            <a:pPr>
              <a:buFont typeface="Wingdings" pitchFamily="2" charset="2"/>
              <a:buChar char="Ø"/>
            </a:pPr>
            <a:r>
              <a:rPr lang="it-IT" sz="1600" dirty="0"/>
              <a:t>3 enti con deleghe e competenze sovrapposte:</a:t>
            </a:r>
          </a:p>
          <a:p>
            <a:pPr marL="0" indent="0">
              <a:buNone/>
            </a:pPr>
            <a:endParaRPr lang="it-IT" sz="1600" dirty="0"/>
          </a:p>
          <a:p>
            <a:pPr lvl="1">
              <a:buFont typeface="Wingdings" pitchFamily="2" charset="2"/>
              <a:buChar char="Ø"/>
            </a:pPr>
            <a:r>
              <a:rPr lang="it-IT" sz="1600" dirty="0">
                <a:solidFill>
                  <a:srgbClr val="FF0000"/>
                </a:solidFill>
              </a:rPr>
              <a:t>Dipartimento dello sport (On. Abodi) </a:t>
            </a:r>
          </a:p>
          <a:p>
            <a:pPr lvl="1">
              <a:buFont typeface="Wingdings" pitchFamily="2" charset="2"/>
              <a:buChar char="Ø"/>
            </a:pPr>
            <a:r>
              <a:rPr lang="it-IT" sz="1600" dirty="0">
                <a:solidFill>
                  <a:srgbClr val="FF0000"/>
                </a:solidFill>
              </a:rPr>
              <a:t>Sport e Salute </a:t>
            </a:r>
            <a:r>
              <a:rPr lang="it-IT" sz="1600" dirty="0" err="1">
                <a:solidFill>
                  <a:srgbClr val="FF0000"/>
                </a:solidFill>
              </a:rPr>
              <a:t>SpA</a:t>
            </a:r>
            <a:r>
              <a:rPr lang="it-IT" sz="1600" dirty="0">
                <a:solidFill>
                  <a:srgbClr val="FF0000"/>
                </a:solidFill>
              </a:rPr>
              <a:t> (dott. </a:t>
            </a:r>
            <a:r>
              <a:rPr lang="it-IT" sz="1600" dirty="0" err="1">
                <a:solidFill>
                  <a:srgbClr val="FF0000"/>
                </a:solidFill>
              </a:rPr>
              <a:t>Mezzaroma</a:t>
            </a:r>
            <a:r>
              <a:rPr lang="it-IT" sz="1600" dirty="0">
                <a:solidFill>
                  <a:srgbClr val="FF0000"/>
                </a:solidFill>
              </a:rPr>
              <a:t>) </a:t>
            </a:r>
          </a:p>
          <a:p>
            <a:pPr lvl="1">
              <a:buFont typeface="Wingdings" pitchFamily="2" charset="2"/>
              <a:buChar char="Ø"/>
            </a:pPr>
            <a:r>
              <a:rPr lang="it-IT" sz="1600" dirty="0">
                <a:solidFill>
                  <a:srgbClr val="FF0000"/>
                </a:solidFill>
              </a:rPr>
              <a:t>Coni (dott. Malagò)</a:t>
            </a:r>
          </a:p>
          <a:p>
            <a:pPr marL="457200" lvl="1" indent="0">
              <a:buNone/>
            </a:pPr>
            <a:endParaRPr lang="it-IT" sz="1600" dirty="0"/>
          </a:p>
          <a:p>
            <a:pPr>
              <a:buFont typeface="Wingdings" pitchFamily="2" charset="2"/>
              <a:buChar char="Ø"/>
            </a:pPr>
            <a:r>
              <a:rPr lang="it-IT" sz="1600" b="1" dirty="0"/>
              <a:t>Sport e Salute </a:t>
            </a:r>
            <a:r>
              <a:rPr lang="it-IT" sz="1600" b="1" dirty="0" err="1"/>
              <a:t>SpA</a:t>
            </a:r>
            <a:r>
              <a:rPr lang="it-IT" sz="1600" dirty="0"/>
              <a:t> gestisce il </a:t>
            </a:r>
            <a:r>
              <a:rPr lang="it-IT" sz="1600" b="1" dirty="0"/>
              <a:t>90% dei fondi</a:t>
            </a:r>
            <a:r>
              <a:rPr lang="it-IT" sz="1600" dirty="0"/>
              <a:t>,. Il testo esplicita inoltre la regolamentazione dell'erogazione del </a:t>
            </a:r>
            <a:r>
              <a:rPr lang="it-IT" sz="1600" b="1" dirty="0"/>
              <a:t>finanziamento statale cosi suddiviso nel 2022:</a:t>
            </a:r>
          </a:p>
          <a:p>
            <a:pPr marL="0" indent="0">
              <a:buNone/>
            </a:pPr>
            <a:endParaRPr lang="it-IT" sz="1600" b="1" dirty="0"/>
          </a:p>
          <a:p>
            <a:pPr lvl="1">
              <a:buFont typeface="Wingdings" pitchFamily="2" charset="2"/>
              <a:buChar char="Ø"/>
            </a:pPr>
            <a:r>
              <a:rPr lang="it-IT" sz="1600" b="1" dirty="0"/>
              <a:t>40 milioni al Coni</a:t>
            </a:r>
          </a:p>
          <a:p>
            <a:pPr lvl="1">
              <a:buFont typeface="Wingdings" pitchFamily="2" charset="2"/>
              <a:buChar char="Ø"/>
            </a:pPr>
            <a:r>
              <a:rPr lang="it-IT" sz="1600" b="1" dirty="0"/>
              <a:t> 288 milioni </a:t>
            </a:r>
            <a:r>
              <a:rPr lang="it-IT" sz="1600" b="1" dirty="0" err="1"/>
              <a:t>fsn</a:t>
            </a:r>
            <a:r>
              <a:rPr lang="it-IT" sz="1600" b="1" dirty="0"/>
              <a:t> </a:t>
            </a:r>
            <a:r>
              <a:rPr lang="it-IT" sz="1600" b="1" dirty="0" err="1"/>
              <a:t>eps</a:t>
            </a:r>
            <a:r>
              <a:rPr lang="it-IT" sz="1600" b="1" dirty="0"/>
              <a:t> e </a:t>
            </a:r>
            <a:r>
              <a:rPr lang="it-IT" sz="1600" b="1" dirty="0" err="1"/>
              <a:t>dsa</a:t>
            </a:r>
            <a:endParaRPr lang="it-IT" sz="1600" b="1" dirty="0"/>
          </a:p>
          <a:p>
            <a:pPr lvl="1">
              <a:buFont typeface="Wingdings" pitchFamily="2" charset="2"/>
              <a:buChar char="Ø"/>
            </a:pPr>
            <a:r>
              <a:rPr lang="it-IT" sz="1600" dirty="0"/>
              <a:t> </a:t>
            </a:r>
            <a:r>
              <a:rPr lang="it-IT" sz="1600" b="1" dirty="0"/>
              <a:t>80 milioni promozione dello sport </a:t>
            </a:r>
          </a:p>
          <a:p>
            <a:pPr lvl="1">
              <a:buFont typeface="Wingdings" pitchFamily="2" charset="2"/>
              <a:buChar char="Ø"/>
            </a:pPr>
            <a:r>
              <a:rPr lang="it-IT" sz="1600" b="1" dirty="0"/>
              <a:t> 41 milioni progetti sociali </a:t>
            </a:r>
          </a:p>
          <a:p>
            <a:endParaRPr lang="it-IT" sz="1600" dirty="0"/>
          </a:p>
          <a:p>
            <a:endParaRPr lang="it-IT" sz="1600" b="1" dirty="0"/>
          </a:p>
          <a:p>
            <a:pPr>
              <a:buNone/>
            </a:pPr>
            <a:endParaRPr lang="it-IT" sz="1600" dirty="0"/>
          </a:p>
          <a:p>
            <a:pPr>
              <a:buNone/>
            </a:pPr>
            <a:endParaRPr lang="it-IT" sz="1600" b="1" dirty="0"/>
          </a:p>
          <a:p>
            <a:pPr>
              <a:buNone/>
            </a:pPr>
            <a:endParaRPr lang="it-IT" sz="1600" dirty="0"/>
          </a:p>
        </p:txBody>
      </p:sp>
      <p:pic>
        <p:nvPicPr>
          <p:cNvPr id="7" name="Graphic 6" descr="Manubrio">
            <a:extLst>
              <a:ext uri="{FF2B5EF4-FFF2-40B4-BE49-F238E27FC236}">
                <a16:creationId xmlns:a16="http://schemas.microsoft.com/office/drawing/2014/main" id="{3B238371-3104-11F0-971C-2ACD49640E8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2368415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8AE5A739-D286-46E8-AC03-26D2F30E38E4}"/>
              </a:ext>
            </a:extLst>
          </p:cNvPr>
          <p:cNvSpPr>
            <a:spLocks noGrp="1"/>
          </p:cNvSpPr>
          <p:nvPr>
            <p:ph type="title"/>
          </p:nvPr>
        </p:nvSpPr>
        <p:spPr>
          <a:xfrm>
            <a:off x="838200" y="365125"/>
            <a:ext cx="10515600" cy="1325563"/>
          </a:xfrm>
        </p:spPr>
        <p:txBody>
          <a:bodyPr>
            <a:normAutofit/>
          </a:bodyPr>
          <a:lstStyle/>
          <a:p>
            <a:pPr lvl="1">
              <a:lnSpc>
                <a:spcPct val="90000"/>
              </a:lnSpc>
              <a:buFont typeface="Wingdings" pitchFamily="2" charset="2"/>
              <a:buChar char="Ø"/>
            </a:pPr>
            <a:r>
              <a:rPr lang="it-IT" sz="4600" dirty="0">
                <a:solidFill>
                  <a:srgbClr val="FF0000"/>
                </a:solidFill>
              </a:rPr>
              <a:t>Dipartimento dello sport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6846F1DA-AB6A-4965-B8C8-BD02FD98B33C}"/>
              </a:ext>
            </a:extLst>
          </p:cNvPr>
          <p:cNvSpPr>
            <a:spLocks noGrp="1"/>
          </p:cNvSpPr>
          <p:nvPr>
            <p:ph idx="1"/>
          </p:nvPr>
        </p:nvSpPr>
        <p:spPr>
          <a:xfrm>
            <a:off x="838200" y="1929384"/>
            <a:ext cx="10515600" cy="4251960"/>
          </a:xfrm>
        </p:spPr>
        <p:txBody>
          <a:bodyPr>
            <a:normAutofit/>
          </a:bodyPr>
          <a:lstStyle/>
          <a:p>
            <a:pPr>
              <a:buFont typeface="Wingdings" pitchFamily="2" charset="2"/>
              <a:buChar char="Ø"/>
            </a:pPr>
            <a:r>
              <a:rPr lang="it-IT" sz="2200">
                <a:latin typeface="Calibri" panose="020F0502020204030204" pitchFamily="34" charset="0"/>
                <a:cs typeface="Calibri" panose="020F0502020204030204" pitchFamily="34" charset="0"/>
              </a:rPr>
              <a:t>esercita le funzioni di indirizzo e coordinamento dell’attività dei Servizi, assicurando omogeneità nell'attuazione delle politiche per lo sport, secondo principi di trasparenza, efficacia, efficienza ed economicità nella distribuzione delle risorse</a:t>
            </a:r>
          </a:p>
          <a:p>
            <a:pPr>
              <a:buFont typeface="Wingdings" pitchFamily="2" charset="2"/>
              <a:buChar char="Ø"/>
            </a:pPr>
            <a:r>
              <a:rPr lang="it-IT" sz="2200">
                <a:latin typeface="Calibri" panose="020F0502020204030204" pitchFamily="34" charset="0"/>
                <a:cs typeface="Calibri" panose="020F0502020204030204" pitchFamily="34" charset="0"/>
              </a:rPr>
              <a:t>cura le attività necessarie all’esercizio della vigilanza sul Comitato olimpico nazionale (CONI), il Comitato Italiano Paralimpico (CIP)</a:t>
            </a:r>
          </a:p>
          <a:p>
            <a:pPr>
              <a:buFont typeface="Wingdings" pitchFamily="2" charset="2"/>
              <a:buChar char="Ø"/>
            </a:pPr>
            <a:r>
              <a:rPr lang="it-IT" sz="2200">
                <a:latin typeface="Calibri" panose="020F0502020204030204" pitchFamily="34" charset="0"/>
                <a:cs typeface="Calibri" panose="020F0502020204030204" pitchFamily="34" charset="0"/>
              </a:rPr>
              <a:t>propone, coordina e attua iniziative nei settori della comunicazione della cultura sportiva e degli eventi sportivi nazionali e internazionali</a:t>
            </a:r>
          </a:p>
          <a:p>
            <a:pPr>
              <a:buFont typeface="Wingdings" pitchFamily="2" charset="2"/>
              <a:buChar char="Ø"/>
            </a:pPr>
            <a:r>
              <a:rPr lang="it-IT" sz="2200">
                <a:latin typeface="Calibri" panose="020F0502020204030204" pitchFamily="34" charset="0"/>
                <a:cs typeface="Calibri" panose="020F0502020204030204" pitchFamily="34" charset="0"/>
              </a:rPr>
              <a:t>svolge attività di valutazione e monitoraggio sull'impatto e sull’efficacia delle politiche per lo sport</a:t>
            </a:r>
          </a:p>
          <a:p>
            <a:pPr>
              <a:buFont typeface="Wingdings" pitchFamily="2" charset="2"/>
              <a:buChar char="Ø"/>
            </a:pPr>
            <a:r>
              <a:rPr lang="it-IT" sz="2200">
                <a:latin typeface="Calibri" panose="020F0502020204030204" pitchFamily="34" charset="0"/>
                <a:cs typeface="Calibri" panose="020F0502020204030204" pitchFamily="34" charset="0"/>
              </a:rPr>
              <a:t>cura la programmazione finanziaria e strategica, la gestione del bilancio, il controllo di gestione</a:t>
            </a:r>
          </a:p>
          <a:p>
            <a:pPr>
              <a:buFont typeface="Wingdings" pitchFamily="2" charset="2"/>
              <a:buChar char="Ø"/>
            </a:pPr>
            <a:endParaRPr lang="it-IT" sz="2200">
              <a:latin typeface="Calibri" panose="020F0502020204030204" pitchFamily="34" charset="0"/>
              <a:cs typeface="Calibri" panose="020F0502020204030204" pitchFamily="34" charset="0"/>
            </a:endParaRPr>
          </a:p>
          <a:p>
            <a:endParaRPr lang="it-IT" sz="2200"/>
          </a:p>
        </p:txBody>
      </p:sp>
    </p:spTree>
    <p:extLst>
      <p:ext uri="{BB962C8B-B14F-4D97-AF65-F5344CB8AC3E}">
        <p14:creationId xmlns:p14="http://schemas.microsoft.com/office/powerpoint/2010/main" val="3779596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E5A739-D286-46E8-AC03-26D2F30E38E4}"/>
              </a:ext>
            </a:extLst>
          </p:cNvPr>
          <p:cNvSpPr>
            <a:spLocks noGrp="1"/>
          </p:cNvSpPr>
          <p:nvPr>
            <p:ph type="title"/>
          </p:nvPr>
        </p:nvSpPr>
        <p:spPr/>
        <p:txBody>
          <a:bodyPr/>
          <a:lstStyle/>
          <a:p>
            <a:pPr lvl="1">
              <a:buFont typeface="Wingdings" pitchFamily="2" charset="2"/>
              <a:buChar char="Ø"/>
            </a:pPr>
            <a:r>
              <a:rPr lang="it-IT" sz="4400" dirty="0">
                <a:solidFill>
                  <a:srgbClr val="FF0000"/>
                </a:solidFill>
              </a:rPr>
              <a:t>Sport e Salute </a:t>
            </a:r>
            <a:r>
              <a:rPr lang="it-IT" sz="4400" dirty="0" err="1">
                <a:solidFill>
                  <a:srgbClr val="FF0000"/>
                </a:solidFill>
              </a:rPr>
              <a:t>SpA</a:t>
            </a:r>
            <a:endParaRPr lang="it-IT" sz="4400" dirty="0">
              <a:solidFill>
                <a:srgbClr val="FF0000"/>
              </a:solidFill>
            </a:endParaRPr>
          </a:p>
        </p:txBody>
      </p:sp>
      <p:sp>
        <p:nvSpPr>
          <p:cNvPr id="3" name="Segnaposto contenuto 2">
            <a:extLst>
              <a:ext uri="{FF2B5EF4-FFF2-40B4-BE49-F238E27FC236}">
                <a16:creationId xmlns:a16="http://schemas.microsoft.com/office/drawing/2014/main" id="{6846F1DA-AB6A-4965-B8C8-BD02FD98B33C}"/>
              </a:ext>
            </a:extLst>
          </p:cNvPr>
          <p:cNvSpPr>
            <a:spLocks noGrp="1"/>
          </p:cNvSpPr>
          <p:nvPr>
            <p:ph idx="1"/>
          </p:nvPr>
        </p:nvSpPr>
        <p:spPr>
          <a:xfrm>
            <a:off x="331763" y="1839692"/>
            <a:ext cx="10515600" cy="4351338"/>
          </a:xfrm>
        </p:spPr>
        <p:txBody>
          <a:bodyPr>
            <a:normAutofit fontScale="92500" lnSpcReduction="10000"/>
          </a:bodyPr>
          <a:lstStyle/>
          <a:p>
            <a:pPr>
              <a:buFont typeface="Wingdings" pitchFamily="2" charset="2"/>
              <a:buChar char="Ø"/>
            </a:pPr>
            <a:r>
              <a:rPr lang="it-IT" sz="2000" dirty="0">
                <a:solidFill>
                  <a:srgbClr val="202122"/>
                </a:solidFill>
                <a:latin typeface="Calibri" panose="020F0502020204030204" pitchFamily="34" charset="0"/>
                <a:cs typeface="Calibri" panose="020F0502020204030204" pitchFamily="34" charset="0"/>
              </a:rPr>
              <a:t>E’ un'</a:t>
            </a:r>
            <a:r>
              <a:rPr lang="it-IT" sz="2000" dirty="0">
                <a:solidFill>
                  <a:srgbClr val="0645AD"/>
                </a:solidFill>
                <a:latin typeface="Calibri" panose="020F0502020204030204" pitchFamily="34" charset="0"/>
                <a:cs typeface="Calibri" panose="020F0502020204030204" pitchFamily="34" charset="0"/>
                <a:hlinkClick r:id="rId2" tooltip="Azienda pubblica"/>
              </a:rPr>
              <a:t>azienda pubblica</a:t>
            </a:r>
            <a:r>
              <a:rPr lang="it-IT" sz="2000" dirty="0">
                <a:solidFill>
                  <a:srgbClr val="202122"/>
                </a:solidFill>
                <a:latin typeface="Calibri" panose="020F0502020204030204" pitchFamily="34" charset="0"/>
                <a:cs typeface="Calibri" panose="020F0502020204030204" pitchFamily="34" charset="0"/>
              </a:rPr>
              <a:t> </a:t>
            </a:r>
            <a:r>
              <a:rPr lang="it-IT" sz="2000" dirty="0">
                <a:solidFill>
                  <a:srgbClr val="0645AD"/>
                </a:solidFill>
                <a:latin typeface="Calibri" panose="020F0502020204030204" pitchFamily="34" charset="0"/>
                <a:cs typeface="Calibri" panose="020F0502020204030204" pitchFamily="34" charset="0"/>
                <a:hlinkClick r:id="rId3" tooltip="Italia"/>
              </a:rPr>
              <a:t>italiana</a:t>
            </a:r>
            <a:r>
              <a:rPr lang="it-IT" sz="2000" dirty="0">
                <a:solidFill>
                  <a:srgbClr val="202122"/>
                </a:solidFill>
                <a:latin typeface="Calibri" panose="020F0502020204030204" pitchFamily="34" charset="0"/>
                <a:cs typeface="Calibri" panose="020F0502020204030204" pitchFamily="34" charset="0"/>
              </a:rPr>
              <a:t> che si occupa dello sviluppo dello </a:t>
            </a:r>
            <a:r>
              <a:rPr lang="it-IT" sz="2000" dirty="0">
                <a:solidFill>
                  <a:srgbClr val="0645AD"/>
                </a:solidFill>
                <a:latin typeface="Calibri" panose="020F0502020204030204" pitchFamily="34" charset="0"/>
                <a:cs typeface="Calibri" panose="020F0502020204030204" pitchFamily="34" charset="0"/>
                <a:hlinkClick r:id="rId4" tooltip="Sport"/>
              </a:rPr>
              <a:t>sport</a:t>
            </a:r>
            <a:r>
              <a:rPr lang="it-IT" sz="2000" dirty="0">
                <a:solidFill>
                  <a:srgbClr val="202122"/>
                </a:solidFill>
                <a:latin typeface="Calibri" panose="020F0502020204030204" pitchFamily="34" charset="0"/>
                <a:cs typeface="Calibri" panose="020F0502020204030204" pitchFamily="34" charset="0"/>
              </a:rPr>
              <a:t> in Italia, producendo e fornendo servizi di carattere generale.</a:t>
            </a:r>
          </a:p>
          <a:p>
            <a:pPr>
              <a:buFont typeface="Wingdings" pitchFamily="2" charset="2"/>
              <a:buChar char="Ø"/>
            </a:pPr>
            <a:r>
              <a:rPr lang="it-IT" sz="2000" dirty="0">
                <a:solidFill>
                  <a:srgbClr val="202122"/>
                </a:solidFill>
                <a:latin typeface="Calibri" panose="020F0502020204030204" pitchFamily="34" charset="0"/>
                <a:cs typeface="Calibri" panose="020F0502020204030204" pitchFamily="34" charset="0"/>
              </a:rPr>
              <a:t>Il suo azionista unico è il </a:t>
            </a:r>
            <a:r>
              <a:rPr lang="it-IT" sz="2000" dirty="0">
                <a:solidFill>
                  <a:srgbClr val="0645AD"/>
                </a:solidFill>
                <a:latin typeface="Calibri" panose="020F0502020204030204" pitchFamily="34" charset="0"/>
                <a:cs typeface="Calibri" panose="020F0502020204030204" pitchFamily="34" charset="0"/>
                <a:hlinkClick r:id="rId5" tooltip="Ministero dell'economia e delle finanze"/>
              </a:rPr>
              <a:t>Ministero dell'economia e delle finanze</a:t>
            </a:r>
            <a:r>
              <a:rPr lang="it-IT" sz="2000" dirty="0">
                <a:solidFill>
                  <a:srgbClr val="202122"/>
                </a:solidFill>
                <a:latin typeface="Calibri" panose="020F0502020204030204" pitchFamily="34" charset="0"/>
                <a:cs typeface="Calibri" panose="020F0502020204030204" pitchFamily="34" charset="0"/>
              </a:rPr>
              <a:t>, del quale è una società </a:t>
            </a:r>
            <a:r>
              <a:rPr lang="it-IT" sz="2000" i="1" dirty="0">
                <a:solidFill>
                  <a:srgbClr val="202122"/>
                </a:solidFill>
                <a:latin typeface="Calibri" panose="020F0502020204030204" pitchFamily="34" charset="0"/>
                <a:cs typeface="Calibri" panose="020F0502020204030204" pitchFamily="34" charset="0"/>
              </a:rPr>
              <a:t>in-house</a:t>
            </a:r>
            <a:r>
              <a:rPr lang="it-IT" sz="2000" dirty="0">
                <a:solidFill>
                  <a:srgbClr val="202122"/>
                </a:solidFill>
                <a:latin typeface="Calibri" panose="020F0502020204030204" pitchFamily="34" charset="0"/>
                <a:cs typeface="Calibri" panose="020F0502020204030204" pitchFamily="34" charset="0"/>
              </a:rPr>
              <a:t>. </a:t>
            </a:r>
          </a:p>
          <a:p>
            <a:pPr>
              <a:buFont typeface="Wingdings" pitchFamily="2" charset="2"/>
              <a:buChar char="Ø"/>
            </a:pPr>
            <a:endParaRPr lang="it-IT" sz="2000" dirty="0">
              <a:solidFill>
                <a:srgbClr val="202122"/>
              </a:solidFill>
              <a:latin typeface="Calibri" panose="020F0502020204030204" pitchFamily="34" charset="0"/>
              <a:cs typeface="Calibri" panose="020F0502020204030204" pitchFamily="34" charset="0"/>
            </a:endParaRPr>
          </a:p>
          <a:p>
            <a:pPr>
              <a:buFont typeface="Wingdings" pitchFamily="2" charset="2"/>
              <a:buChar char="Ø"/>
            </a:pPr>
            <a:r>
              <a:rPr lang="it-IT" sz="2000" dirty="0">
                <a:solidFill>
                  <a:srgbClr val="202122"/>
                </a:solidFill>
                <a:latin typeface="Calibri" panose="020F0502020204030204" pitchFamily="34" charset="0"/>
                <a:cs typeface="Calibri" panose="020F0502020204030204" pitchFamily="34" charset="0"/>
              </a:rPr>
              <a:t>Progetti con un taglio sociale sportivo vs fps </a:t>
            </a:r>
            <a:r>
              <a:rPr lang="it-IT" sz="2000" dirty="0" err="1">
                <a:solidFill>
                  <a:srgbClr val="202122"/>
                </a:solidFill>
                <a:latin typeface="Calibri" panose="020F0502020204030204" pitchFamily="34" charset="0"/>
                <a:cs typeface="Calibri" panose="020F0502020204030204" pitchFamily="34" charset="0"/>
              </a:rPr>
              <a:t>eps</a:t>
            </a:r>
            <a:r>
              <a:rPr lang="it-IT" sz="2000" dirty="0">
                <a:solidFill>
                  <a:srgbClr val="202122"/>
                </a:solidFill>
                <a:latin typeface="Calibri" panose="020F0502020204030204" pitchFamily="34" charset="0"/>
                <a:cs typeface="Calibri" panose="020F0502020204030204" pitchFamily="34" charset="0"/>
              </a:rPr>
              <a:t> e </a:t>
            </a:r>
            <a:r>
              <a:rPr lang="it-IT" sz="2000" dirty="0" err="1">
                <a:solidFill>
                  <a:srgbClr val="202122"/>
                </a:solidFill>
                <a:latin typeface="Calibri" panose="020F0502020204030204" pitchFamily="34" charset="0"/>
                <a:cs typeface="Calibri" panose="020F0502020204030204" pitchFamily="34" charset="0"/>
              </a:rPr>
              <a:t>asd</a:t>
            </a:r>
            <a:r>
              <a:rPr lang="it-IT" sz="2000" dirty="0">
                <a:solidFill>
                  <a:srgbClr val="202122"/>
                </a:solidFill>
                <a:latin typeface="Calibri" panose="020F0502020204030204" pitchFamily="34" charset="0"/>
                <a:cs typeface="Calibri" panose="020F0502020204030204" pitchFamily="34" charset="0"/>
              </a:rPr>
              <a:t> e </a:t>
            </a:r>
            <a:r>
              <a:rPr lang="it-IT" sz="2000" dirty="0" err="1">
                <a:solidFill>
                  <a:srgbClr val="202122"/>
                </a:solidFill>
                <a:latin typeface="Calibri" panose="020F0502020204030204" pitchFamily="34" charset="0"/>
                <a:cs typeface="Calibri" panose="020F0502020204030204" pitchFamily="34" charset="0"/>
              </a:rPr>
              <a:t>ssd</a:t>
            </a:r>
            <a:r>
              <a:rPr lang="it-IT" sz="2000" dirty="0">
                <a:solidFill>
                  <a:srgbClr val="202122"/>
                </a:solidFill>
                <a:latin typeface="Calibri" panose="020F0502020204030204" pitchFamily="34" charset="0"/>
                <a:cs typeface="Calibri" panose="020F0502020204030204" pitchFamily="34" charset="0"/>
              </a:rPr>
              <a:t> (ad es.):</a:t>
            </a:r>
          </a:p>
          <a:p>
            <a:pPr>
              <a:buFont typeface="Wingdings" pitchFamily="2" charset="2"/>
              <a:buChar char="Ø"/>
            </a:pPr>
            <a:endParaRPr lang="it-IT" sz="2000" dirty="0">
              <a:solidFill>
                <a:srgbClr val="202122"/>
              </a:solidFill>
              <a:latin typeface="Calibri" panose="020F0502020204030204" pitchFamily="34" charset="0"/>
              <a:cs typeface="Calibri" panose="020F0502020204030204" pitchFamily="34" charset="0"/>
            </a:endParaRPr>
          </a:p>
          <a:p>
            <a:pPr>
              <a:buFont typeface="Wingdings" pitchFamily="2" charset="2"/>
              <a:buChar char="Ø"/>
            </a:pPr>
            <a:r>
              <a:rPr lang="it-IT" sz="2000" dirty="0">
                <a:solidFill>
                  <a:srgbClr val="202122"/>
                </a:solidFill>
                <a:latin typeface="Calibri" panose="020F0502020204030204" pitchFamily="34" charset="0"/>
                <a:cs typeface="Calibri" panose="020F0502020204030204" pitchFamily="34" charset="0"/>
              </a:rPr>
              <a:t>Sport inclusivo </a:t>
            </a:r>
          </a:p>
          <a:p>
            <a:pPr>
              <a:buFont typeface="Wingdings" pitchFamily="2" charset="2"/>
              <a:buChar char="Ø"/>
            </a:pPr>
            <a:r>
              <a:rPr lang="it-IT" sz="2000" dirty="0">
                <a:solidFill>
                  <a:srgbClr val="202122"/>
                </a:solidFill>
                <a:latin typeface="Calibri" panose="020F0502020204030204" pitchFamily="34" charset="0"/>
                <a:cs typeface="Calibri" panose="020F0502020204030204" pitchFamily="34" charset="0"/>
              </a:rPr>
              <a:t>Sport nei Parchi </a:t>
            </a:r>
          </a:p>
          <a:p>
            <a:pPr>
              <a:buFont typeface="Wingdings" pitchFamily="2" charset="2"/>
              <a:buChar char="Ø"/>
            </a:pPr>
            <a:r>
              <a:rPr lang="it-IT" sz="2000" dirty="0">
                <a:solidFill>
                  <a:srgbClr val="202122"/>
                </a:solidFill>
                <a:latin typeface="Calibri" panose="020F0502020204030204" pitchFamily="34" charset="0"/>
                <a:cs typeface="Calibri" panose="020F0502020204030204" pitchFamily="34" charset="0"/>
              </a:rPr>
              <a:t>Quartieri </a:t>
            </a:r>
          </a:p>
          <a:p>
            <a:pPr>
              <a:buFont typeface="Wingdings" pitchFamily="2" charset="2"/>
              <a:buChar char="Ø"/>
            </a:pPr>
            <a:r>
              <a:rPr lang="it-IT" sz="2000" dirty="0">
                <a:solidFill>
                  <a:srgbClr val="202122"/>
                </a:solidFill>
                <a:latin typeface="Calibri" panose="020F0502020204030204" pitchFamily="34" charset="0"/>
                <a:cs typeface="Calibri" panose="020F0502020204030204" pitchFamily="34" charset="0"/>
              </a:rPr>
              <a:t>Sport nella scuola ..scuola attiva </a:t>
            </a:r>
          </a:p>
          <a:p>
            <a:pPr>
              <a:buFont typeface="Wingdings" pitchFamily="2" charset="2"/>
              <a:buChar char="Ø"/>
            </a:pPr>
            <a:endParaRPr lang="it-IT" sz="2000" dirty="0">
              <a:solidFill>
                <a:srgbClr val="202122"/>
              </a:solidFill>
              <a:latin typeface="Calibri" panose="020F0502020204030204" pitchFamily="34" charset="0"/>
              <a:cs typeface="Calibri" panose="020F0502020204030204" pitchFamily="34" charset="0"/>
            </a:endParaRPr>
          </a:p>
          <a:p>
            <a:pPr>
              <a:buFont typeface="Wingdings" pitchFamily="2" charset="2"/>
              <a:buChar char="Ø"/>
            </a:pPr>
            <a:r>
              <a:rPr lang="it-IT" sz="2000" dirty="0">
                <a:solidFill>
                  <a:srgbClr val="202122"/>
                </a:solidFill>
                <a:latin typeface="Calibri" panose="020F0502020204030204" pitchFamily="34" charset="0"/>
                <a:cs typeface="Calibri" panose="020F0502020204030204" pitchFamily="34" charset="0"/>
              </a:rPr>
              <a:t>Problemi di sovrapposizione, ad esempio con formazione </a:t>
            </a:r>
          </a:p>
          <a:p>
            <a:pPr>
              <a:buFont typeface="Wingdings" pitchFamily="2" charset="2"/>
              <a:buChar char="Ø"/>
            </a:pPr>
            <a:endParaRPr lang="it-IT" sz="2000" dirty="0">
              <a:solidFill>
                <a:srgbClr val="20212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3878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4CD68882-656E-4B32-B101-AC109839AE07}"/>
              </a:ext>
            </a:extLst>
          </p:cNvPr>
          <p:cNvSpPr>
            <a:spLocks noGrp="1"/>
          </p:cNvSpPr>
          <p:nvPr>
            <p:ph type="title"/>
          </p:nvPr>
        </p:nvSpPr>
        <p:spPr>
          <a:xfrm>
            <a:off x="838200" y="365125"/>
            <a:ext cx="10515600" cy="1325563"/>
          </a:xfrm>
        </p:spPr>
        <p:txBody>
          <a:bodyPr>
            <a:normAutofit/>
          </a:bodyPr>
          <a:lstStyle/>
          <a:p>
            <a:pPr lvl="1">
              <a:buFont typeface="Wingdings" pitchFamily="2" charset="2"/>
              <a:buChar char="Ø"/>
            </a:pPr>
            <a:r>
              <a:rPr lang="it-IT" sz="5400" dirty="0">
                <a:solidFill>
                  <a:srgbClr val="FF0000"/>
                </a:solidFill>
              </a:rPr>
              <a:t>Coni</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5D335C98-FA96-404B-B5C6-6EF7783910DE}"/>
              </a:ext>
            </a:extLst>
          </p:cNvPr>
          <p:cNvSpPr>
            <a:spLocks noGrp="1"/>
          </p:cNvSpPr>
          <p:nvPr>
            <p:ph idx="1"/>
          </p:nvPr>
        </p:nvSpPr>
        <p:spPr>
          <a:xfrm>
            <a:off x="838200" y="1929384"/>
            <a:ext cx="10515600" cy="4251960"/>
          </a:xfrm>
        </p:spPr>
        <p:txBody>
          <a:bodyPr>
            <a:normAutofit/>
          </a:bodyPr>
          <a:lstStyle/>
          <a:p>
            <a:pPr>
              <a:buFont typeface="Wingdings" pitchFamily="2" charset="2"/>
              <a:buChar char="Ø"/>
            </a:pPr>
            <a:r>
              <a:rPr lang="it-IT" sz="2000" dirty="0">
                <a:latin typeface="arial" panose="020B0604020202020204" pitchFamily="34" charset="0"/>
              </a:rPr>
              <a:t>Il </a:t>
            </a:r>
            <a:r>
              <a:rPr lang="it-IT" sz="2000" b="1" dirty="0">
                <a:latin typeface="arial" panose="020B0604020202020204" pitchFamily="34" charset="0"/>
              </a:rPr>
              <a:t>CONI</a:t>
            </a:r>
            <a:r>
              <a:rPr lang="it-IT" sz="2000" dirty="0">
                <a:latin typeface="arial" panose="020B0604020202020204" pitchFamily="34" charset="0"/>
              </a:rPr>
              <a:t> cura l'organizzazione ed il potenziamento dello sport nazionale, ed in particolare la preparazione degli atleti e l'approntamento dei mezzi idonei per le Olimpiadi e per le manifestazioni sportive nazionali o internazionali</a:t>
            </a:r>
            <a:r>
              <a:rPr lang="it-IT" sz="2000" b="0" i="0" dirty="0">
                <a:effectLst/>
                <a:latin typeface="arial" panose="020B0604020202020204" pitchFamily="34" charset="0"/>
              </a:rPr>
              <a:t>.</a:t>
            </a:r>
          </a:p>
          <a:p>
            <a:pPr>
              <a:buFont typeface="Wingdings" pitchFamily="2" charset="2"/>
              <a:buChar char="Ø"/>
            </a:pPr>
            <a:r>
              <a:rPr lang="it-IT" sz="2000" dirty="0">
                <a:latin typeface="Calibri" panose="020F0502020204030204" pitchFamily="34" charset="0"/>
                <a:cs typeface="Calibri" panose="020F0502020204030204" pitchFamily="34" charset="0"/>
              </a:rPr>
              <a:t>Competenze:</a:t>
            </a:r>
          </a:p>
          <a:p>
            <a:pPr lvl="1">
              <a:buFont typeface="Wingdings" pitchFamily="2" charset="2"/>
              <a:buChar char="Ø"/>
            </a:pPr>
            <a:r>
              <a:rPr lang="it-IT" sz="2000" dirty="0">
                <a:latin typeface="Calibri" panose="020F0502020204030204" pitchFamily="34" charset="0"/>
                <a:cs typeface="Calibri" panose="020F0502020204030204" pitchFamily="34" charset="0"/>
              </a:rPr>
              <a:t>Scuola dello Sport</a:t>
            </a:r>
          </a:p>
          <a:p>
            <a:pPr lvl="1">
              <a:buFont typeface="Wingdings" pitchFamily="2" charset="2"/>
              <a:buChar char="Ø"/>
            </a:pPr>
            <a:r>
              <a:rPr lang="it-IT" sz="2000" dirty="0" err="1">
                <a:latin typeface="Calibri" panose="020F0502020204030204" pitchFamily="34" charset="0"/>
                <a:cs typeface="Calibri" panose="020F0502020204030204" pitchFamily="34" charset="0"/>
              </a:rPr>
              <a:t>Italian</a:t>
            </a:r>
            <a:r>
              <a:rPr lang="it-IT" sz="2000" dirty="0">
                <a:latin typeface="Calibri" panose="020F0502020204030204" pitchFamily="34" charset="0"/>
                <a:cs typeface="Calibri" panose="020F0502020204030204" pitchFamily="34" charset="0"/>
              </a:rPr>
              <a:t> Team </a:t>
            </a:r>
          </a:p>
          <a:p>
            <a:pPr lvl="1">
              <a:buFont typeface="Wingdings" pitchFamily="2" charset="2"/>
              <a:buChar char="Ø"/>
            </a:pPr>
            <a:r>
              <a:rPr lang="it-IT" sz="2000" dirty="0">
                <a:latin typeface="Calibri" panose="020F0502020204030204" pitchFamily="34" charset="0"/>
                <a:cs typeface="Calibri" panose="020F0502020204030204" pitchFamily="34" charset="0"/>
              </a:rPr>
              <a:t>Istituto di Medicina dello Sport </a:t>
            </a:r>
          </a:p>
          <a:p>
            <a:pPr lvl="1">
              <a:buFont typeface="Wingdings" pitchFamily="2" charset="2"/>
              <a:buChar char="Ø"/>
            </a:pPr>
            <a:r>
              <a:rPr lang="it-IT" sz="2000" dirty="0">
                <a:latin typeface="Calibri" panose="020F0502020204030204" pitchFamily="34" charset="0"/>
                <a:cs typeface="Calibri" panose="020F0502020204030204" pitchFamily="34" charset="0"/>
              </a:rPr>
              <a:t>Centri di Preparazione Olimpica </a:t>
            </a:r>
          </a:p>
          <a:p>
            <a:pPr lvl="1">
              <a:buFont typeface="Wingdings" pitchFamily="2" charset="2"/>
              <a:buChar char="Ø"/>
            </a:pPr>
            <a:r>
              <a:rPr lang="it-IT" sz="2000" dirty="0" err="1">
                <a:latin typeface="Calibri" panose="020F0502020204030204" pitchFamily="34" charset="0"/>
                <a:cs typeface="Calibri" panose="020F0502020204030204" pitchFamily="34" charset="0"/>
              </a:rPr>
              <a:t>Educamp</a:t>
            </a:r>
            <a:endParaRPr lang="it-IT" sz="2000" dirty="0">
              <a:latin typeface="Calibri" panose="020F0502020204030204" pitchFamily="34" charset="0"/>
              <a:cs typeface="Calibri" panose="020F0502020204030204" pitchFamily="34" charset="0"/>
            </a:endParaRPr>
          </a:p>
          <a:p>
            <a:pPr lvl="1">
              <a:buFont typeface="Wingdings" pitchFamily="2" charset="2"/>
              <a:buChar char="Ø"/>
            </a:pPr>
            <a:r>
              <a:rPr lang="it-IT" sz="2000" dirty="0">
                <a:latin typeface="Calibri" panose="020F0502020204030204" pitchFamily="34" charset="0"/>
                <a:cs typeface="Calibri" panose="020F0502020204030204" pitchFamily="34" charset="0"/>
              </a:rPr>
              <a:t>Centri Coni </a:t>
            </a:r>
          </a:p>
          <a:p>
            <a:pPr lvl="1">
              <a:buFont typeface="Wingdings" pitchFamily="2" charset="2"/>
              <a:buChar char="Ø"/>
            </a:pPr>
            <a:r>
              <a:rPr lang="it-IT" sz="2000" dirty="0">
                <a:latin typeface="Calibri" panose="020F0502020204030204" pitchFamily="34" charset="0"/>
                <a:cs typeface="Calibri" panose="020F0502020204030204" pitchFamily="34" charset="0"/>
              </a:rPr>
              <a:t>Progetti nel sociali </a:t>
            </a:r>
          </a:p>
          <a:p>
            <a:pPr lvl="1">
              <a:buFont typeface="Wingdings" pitchFamily="2" charset="2"/>
              <a:buChar char="Ø"/>
            </a:pPr>
            <a:r>
              <a:rPr lang="it-IT" sz="2000" dirty="0">
                <a:latin typeface="Calibri" panose="020F0502020204030204" pitchFamily="34" charset="0"/>
                <a:cs typeface="Calibri" panose="020F0502020204030204" pitchFamily="34" charset="0"/>
              </a:rPr>
              <a:t>Sport nella scuola </a:t>
            </a:r>
          </a:p>
          <a:p>
            <a:endParaRPr lang="it-IT" sz="2000" dirty="0"/>
          </a:p>
          <a:p>
            <a:endParaRPr lang="it-IT" sz="2000" dirty="0"/>
          </a:p>
        </p:txBody>
      </p:sp>
    </p:spTree>
    <p:extLst>
      <p:ext uri="{BB962C8B-B14F-4D97-AF65-F5344CB8AC3E}">
        <p14:creationId xmlns:p14="http://schemas.microsoft.com/office/powerpoint/2010/main" val="448584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1">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3"/>
          <p:cNvSpPr>
            <a:spLocks noGrp="1"/>
          </p:cNvSpPr>
          <p:nvPr>
            <p:ph type="title"/>
          </p:nvPr>
        </p:nvSpPr>
        <p:spPr>
          <a:xfrm>
            <a:off x="630936" y="640080"/>
            <a:ext cx="4818888" cy="1481328"/>
          </a:xfrm>
        </p:spPr>
        <p:txBody>
          <a:bodyPr vert="horz" lIns="91440" tIns="45720" rIns="91440" bIns="45720" rtlCol="0" anchor="b">
            <a:normAutofit/>
          </a:bodyPr>
          <a:lstStyle/>
          <a:p>
            <a:r>
              <a:rPr lang="it-IT" sz="5000" b="1" dirty="0"/>
              <a:t>C) La riforma dello sport   </a:t>
            </a:r>
          </a:p>
        </p:txBody>
      </p:sp>
      <p:sp>
        <p:nvSpPr>
          <p:cNvPr id="14"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egnaposto contenuto 4"/>
          <p:cNvSpPr>
            <a:spLocks noGrp="1"/>
          </p:cNvSpPr>
          <p:nvPr>
            <p:ph idx="1"/>
          </p:nvPr>
        </p:nvSpPr>
        <p:spPr>
          <a:xfrm>
            <a:off x="0" y="2580894"/>
            <a:ext cx="7120362" cy="3547872"/>
          </a:xfrm>
        </p:spPr>
        <p:txBody>
          <a:bodyPr anchor="t">
            <a:normAutofit/>
          </a:bodyPr>
          <a:lstStyle/>
          <a:p>
            <a:pPr>
              <a:buNone/>
            </a:pPr>
            <a:endParaRPr lang="it-IT" sz="2000" dirty="0"/>
          </a:p>
          <a:p>
            <a:pPr algn="ctr">
              <a:buNone/>
            </a:pPr>
            <a:r>
              <a:rPr lang="it-IT" sz="2000" u="sng" dirty="0"/>
              <a:t>Definizione di sport secondo la carta europea</a:t>
            </a:r>
          </a:p>
          <a:p>
            <a:pPr>
              <a:buNone/>
            </a:pPr>
            <a:endParaRPr lang="it-IT" sz="2000" dirty="0"/>
          </a:p>
          <a:p>
            <a:pPr algn="ctr">
              <a:buNone/>
            </a:pPr>
            <a:r>
              <a:rPr lang="it-IT" sz="2000" b="1" dirty="0"/>
              <a:t>   «Qualsiasi forma di attività fisica che attraverso una partecipazione organizzata e non, abbia per obiettivo l’espressione e il miglioramento della condizione fisica e psichica, lo sviluppo delle relazioni sociali o l’ottenimento di risultati in competizioni di tutti i livelli»</a:t>
            </a:r>
            <a:endParaRPr lang="nb-NO" sz="2000" dirty="0"/>
          </a:p>
          <a:p>
            <a:endParaRPr lang="it-IT" sz="2000" dirty="0"/>
          </a:p>
          <a:p>
            <a:pPr>
              <a:buNone/>
            </a:pPr>
            <a:endParaRPr lang="it-IT" sz="2000" dirty="0"/>
          </a:p>
          <a:p>
            <a:pPr>
              <a:buNone/>
            </a:pPr>
            <a:endParaRPr lang="it-IT" sz="2000" dirty="0"/>
          </a:p>
        </p:txBody>
      </p:sp>
      <p:pic>
        <p:nvPicPr>
          <p:cNvPr id="9" name="Graphic 8" descr="Pallacanestro">
            <a:extLst>
              <a:ext uri="{FF2B5EF4-FFF2-40B4-BE49-F238E27FC236}">
                <a16:creationId xmlns:a16="http://schemas.microsoft.com/office/drawing/2014/main" id="{04CCD3CA-9440-40B3-E056-81A26B29622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3912446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3">
            <a:extLst>
              <a:ext uri="{FF2B5EF4-FFF2-40B4-BE49-F238E27FC236}">
                <a16:creationId xmlns:a16="http://schemas.microsoft.com/office/drawing/2014/main" id="{33FE3D3A-9740-AFB3-BDE5-4500A1B23A9D}"/>
              </a:ext>
            </a:extLst>
          </p:cNvPr>
          <p:cNvSpPr txBox="1">
            <a:spLocks/>
          </p:cNvSpPr>
          <p:nvPr/>
        </p:nvSpPr>
        <p:spPr>
          <a:xfrm>
            <a:off x="630936" y="640080"/>
            <a:ext cx="4818888" cy="148132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5000" b="1" kern="1200" dirty="0">
                <a:solidFill>
                  <a:schemeClr val="tx1"/>
                </a:solidFill>
                <a:latin typeface="+mj-lt"/>
                <a:ea typeface="+mj-ea"/>
                <a:cs typeface="+mj-cs"/>
              </a:rPr>
              <a:t>C) La </a:t>
            </a:r>
            <a:r>
              <a:rPr lang="en-US" sz="5000" b="1" kern="1200" dirty="0" err="1">
                <a:solidFill>
                  <a:schemeClr val="tx1"/>
                </a:solidFill>
                <a:latin typeface="+mj-lt"/>
                <a:ea typeface="+mj-ea"/>
                <a:cs typeface="+mj-cs"/>
              </a:rPr>
              <a:t>riforma</a:t>
            </a:r>
            <a:r>
              <a:rPr lang="en-US" sz="5000" b="1" kern="1200" dirty="0">
                <a:solidFill>
                  <a:schemeClr val="tx1"/>
                </a:solidFill>
                <a:latin typeface="+mj-lt"/>
                <a:ea typeface="+mj-ea"/>
                <a:cs typeface="+mj-cs"/>
              </a:rPr>
              <a:t> </a:t>
            </a:r>
            <a:r>
              <a:rPr lang="en-US" sz="5000" b="1" kern="1200" dirty="0" err="1">
                <a:solidFill>
                  <a:schemeClr val="tx1"/>
                </a:solidFill>
                <a:latin typeface="+mj-lt"/>
                <a:ea typeface="+mj-ea"/>
                <a:cs typeface="+mj-cs"/>
              </a:rPr>
              <a:t>dello</a:t>
            </a:r>
            <a:r>
              <a:rPr lang="en-US" sz="5000" b="1" kern="1200" dirty="0">
                <a:solidFill>
                  <a:schemeClr val="tx1"/>
                </a:solidFill>
                <a:latin typeface="+mj-lt"/>
                <a:ea typeface="+mj-ea"/>
                <a:cs typeface="+mj-cs"/>
              </a:rPr>
              <a:t> sport   </a:t>
            </a:r>
          </a:p>
        </p:txBody>
      </p:sp>
      <p:sp>
        <p:nvSpPr>
          <p:cNvPr id="13"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54864" y="2580894"/>
            <a:ext cx="6121556" cy="3547872"/>
          </a:xfrm>
        </p:spPr>
        <p:txBody>
          <a:bodyPr vert="horz" lIns="91440" tIns="45720" rIns="91440" bIns="45720" rtlCol="0" anchor="t">
            <a:normAutofit/>
          </a:bodyPr>
          <a:lstStyle/>
          <a:p>
            <a:pPr marL="0"/>
            <a:endParaRPr lang="en-US" sz="1700" u="sng" dirty="0"/>
          </a:p>
          <a:p>
            <a:pPr lvl="1">
              <a:buFont typeface="Wingdings" pitchFamily="2" charset="2"/>
              <a:buChar char="Ø"/>
            </a:pPr>
            <a:r>
              <a:rPr lang="en-US" sz="1700" dirty="0"/>
              <a:t>Carattere </a:t>
            </a:r>
            <a:r>
              <a:rPr lang="en-US" sz="1700" dirty="0" err="1"/>
              <a:t>sociale</a:t>
            </a:r>
            <a:r>
              <a:rPr lang="en-US" sz="1700" dirty="0"/>
              <a:t> e </a:t>
            </a:r>
            <a:r>
              <a:rPr lang="en-US" sz="1700" dirty="0" err="1"/>
              <a:t>preventivo-sanitario</a:t>
            </a:r>
            <a:r>
              <a:rPr lang="en-US" sz="1700" dirty="0"/>
              <a:t> </a:t>
            </a:r>
            <a:r>
              <a:rPr lang="en-US" sz="1700" dirty="0" err="1"/>
              <a:t>dello</a:t>
            </a:r>
            <a:r>
              <a:rPr lang="en-US" sz="1700" dirty="0"/>
              <a:t> sport </a:t>
            </a:r>
          </a:p>
          <a:p>
            <a:pPr lvl="1">
              <a:buFont typeface="Wingdings" pitchFamily="2" charset="2"/>
              <a:buChar char="Ø"/>
            </a:pPr>
            <a:r>
              <a:rPr lang="en-US" sz="1700" dirty="0" err="1"/>
              <a:t>Specificità</a:t>
            </a:r>
            <a:r>
              <a:rPr lang="en-US" sz="1700" dirty="0"/>
              <a:t> </a:t>
            </a:r>
            <a:r>
              <a:rPr lang="en-US" sz="1700" dirty="0" err="1"/>
              <a:t>dello</a:t>
            </a:r>
            <a:r>
              <a:rPr lang="en-US" sz="1700" dirty="0"/>
              <a:t> sport e del </a:t>
            </a:r>
            <a:r>
              <a:rPr lang="en-US" sz="1700" dirty="0" err="1"/>
              <a:t>lavoro</a:t>
            </a:r>
            <a:r>
              <a:rPr lang="en-US" sz="1700" dirty="0"/>
              <a:t> </a:t>
            </a:r>
            <a:r>
              <a:rPr lang="en-US" sz="1700" dirty="0" err="1"/>
              <a:t>sportivo</a:t>
            </a:r>
            <a:r>
              <a:rPr lang="en-US" sz="1700" dirty="0"/>
              <a:t>, </a:t>
            </a:r>
            <a:r>
              <a:rPr lang="en-US" sz="1700" dirty="0" err="1"/>
              <a:t>pari</a:t>
            </a:r>
            <a:r>
              <a:rPr lang="en-US" sz="1700" dirty="0"/>
              <a:t> </a:t>
            </a:r>
            <a:r>
              <a:rPr lang="en-US" sz="1700" dirty="0" err="1"/>
              <a:t>opportunità</a:t>
            </a:r>
            <a:r>
              <a:rPr lang="en-US" sz="1700" dirty="0"/>
              <a:t> </a:t>
            </a:r>
          </a:p>
          <a:p>
            <a:pPr lvl="1">
              <a:buFont typeface="Wingdings" pitchFamily="2" charset="2"/>
              <a:buChar char="Ø"/>
            </a:pPr>
            <a:r>
              <a:rPr lang="en-US" sz="1700" dirty="0" err="1"/>
              <a:t>Profilo</a:t>
            </a:r>
            <a:r>
              <a:rPr lang="en-US" sz="1700" dirty="0"/>
              <a:t> del </a:t>
            </a:r>
            <a:r>
              <a:rPr lang="en-US" sz="1700" dirty="0" err="1"/>
              <a:t>lavoratore</a:t>
            </a:r>
            <a:r>
              <a:rPr lang="en-US" sz="1700" dirty="0"/>
              <a:t> </a:t>
            </a:r>
            <a:r>
              <a:rPr lang="en-US" sz="1700" dirty="0" err="1"/>
              <a:t>sportivo</a:t>
            </a:r>
            <a:r>
              <a:rPr lang="en-US" sz="1700" dirty="0"/>
              <a:t> e </a:t>
            </a:r>
            <a:r>
              <a:rPr lang="en-US" sz="1700" dirty="0" err="1"/>
              <a:t>definizione</a:t>
            </a:r>
            <a:r>
              <a:rPr lang="en-US" sz="1700" dirty="0"/>
              <a:t> </a:t>
            </a:r>
            <a:r>
              <a:rPr lang="en-US" sz="1700" dirty="0" err="1"/>
              <a:t>disciplina</a:t>
            </a:r>
            <a:r>
              <a:rPr lang="en-US" sz="1700" dirty="0"/>
              <a:t> in </a:t>
            </a:r>
            <a:r>
              <a:rPr lang="en-US" sz="1700" dirty="0" err="1"/>
              <a:t>materia</a:t>
            </a:r>
            <a:r>
              <a:rPr lang="en-US" sz="1700" dirty="0"/>
              <a:t> </a:t>
            </a:r>
            <a:r>
              <a:rPr lang="en-US" sz="1700" dirty="0" err="1"/>
              <a:t>assicurativa</a:t>
            </a:r>
            <a:r>
              <a:rPr lang="en-US" sz="1700" dirty="0"/>
              <a:t>, </a:t>
            </a:r>
            <a:r>
              <a:rPr lang="en-US" sz="1700" dirty="0" err="1"/>
              <a:t>previdenziale</a:t>
            </a:r>
            <a:r>
              <a:rPr lang="en-US" sz="1700" dirty="0"/>
              <a:t>, </a:t>
            </a:r>
            <a:r>
              <a:rPr lang="en-US" sz="1700" dirty="0" err="1"/>
              <a:t>fiscale</a:t>
            </a:r>
            <a:r>
              <a:rPr lang="en-US" sz="1700" dirty="0"/>
              <a:t> (</a:t>
            </a:r>
            <a:r>
              <a:rPr lang="en-US" sz="1700" dirty="0" err="1"/>
              <a:t>contratto</a:t>
            </a:r>
            <a:r>
              <a:rPr lang="en-US" sz="1700" dirty="0"/>
              <a:t> </a:t>
            </a:r>
            <a:r>
              <a:rPr lang="en-US" sz="1700" dirty="0" err="1"/>
              <a:t>sportivo</a:t>
            </a:r>
            <a:r>
              <a:rPr lang="en-US" sz="1700" dirty="0"/>
              <a:t>) </a:t>
            </a:r>
          </a:p>
          <a:p>
            <a:pPr lvl="1">
              <a:buFont typeface="Wingdings" pitchFamily="2" charset="2"/>
              <a:buChar char="Ø"/>
            </a:pPr>
            <a:r>
              <a:rPr lang="en-US" sz="1700" dirty="0" err="1"/>
              <a:t>Disciplina</a:t>
            </a:r>
            <a:r>
              <a:rPr lang="en-US" sz="1700" dirty="0"/>
              <a:t> </a:t>
            </a:r>
            <a:r>
              <a:rPr lang="en-US" sz="1700" dirty="0" err="1"/>
              <a:t>delle</a:t>
            </a:r>
            <a:r>
              <a:rPr lang="en-US" sz="1700" dirty="0"/>
              <a:t> </a:t>
            </a:r>
            <a:r>
              <a:rPr lang="en-US" sz="1700" dirty="0" err="1"/>
              <a:t>collaborazioni</a:t>
            </a:r>
            <a:r>
              <a:rPr lang="en-US" sz="1700" dirty="0"/>
              <a:t> </a:t>
            </a:r>
            <a:r>
              <a:rPr lang="en-US" sz="1700" dirty="0" err="1"/>
              <a:t>amm.vo-gestionali</a:t>
            </a:r>
            <a:r>
              <a:rPr lang="en-US" sz="1700" dirty="0"/>
              <a:t> non </a:t>
            </a:r>
            <a:r>
              <a:rPr lang="en-US" sz="1700" dirty="0" err="1"/>
              <a:t>professionali</a:t>
            </a:r>
            <a:r>
              <a:rPr lang="en-US" sz="1700" dirty="0"/>
              <a:t> rese ad ASD/SSD </a:t>
            </a:r>
          </a:p>
          <a:p>
            <a:pPr lvl="1">
              <a:buFont typeface="Wingdings" pitchFamily="2" charset="2"/>
              <a:buChar char="Ø"/>
            </a:pPr>
            <a:r>
              <a:rPr lang="en-US" sz="1700" dirty="0"/>
              <a:t>RASD </a:t>
            </a:r>
          </a:p>
          <a:p>
            <a:pPr lvl="1">
              <a:buFont typeface="Wingdings" pitchFamily="2" charset="2"/>
              <a:buChar char="Ø"/>
            </a:pPr>
            <a:r>
              <a:rPr lang="en-US" sz="1700" dirty="0" err="1"/>
              <a:t>Abolizione</a:t>
            </a:r>
            <a:r>
              <a:rPr lang="en-US" sz="1700" dirty="0"/>
              <a:t> del </a:t>
            </a:r>
            <a:r>
              <a:rPr lang="en-US" sz="1700" dirty="0" err="1"/>
              <a:t>vincolo</a:t>
            </a:r>
            <a:r>
              <a:rPr lang="en-US" sz="1700" dirty="0"/>
              <a:t> </a:t>
            </a:r>
            <a:r>
              <a:rPr lang="en-US" sz="1700" dirty="0" err="1"/>
              <a:t>sportivo</a:t>
            </a:r>
            <a:endParaRPr lang="en-US" sz="1700" dirty="0"/>
          </a:p>
          <a:p>
            <a:endParaRPr lang="en-US" sz="1700" dirty="0"/>
          </a:p>
        </p:txBody>
      </p:sp>
      <p:pic>
        <p:nvPicPr>
          <p:cNvPr id="8" name="Graphic 7" descr="Segno di spunta">
            <a:extLst>
              <a:ext uri="{FF2B5EF4-FFF2-40B4-BE49-F238E27FC236}">
                <a16:creationId xmlns:a16="http://schemas.microsoft.com/office/drawing/2014/main" id="{685EB1CA-3B08-B52D-1892-22C42EEBFCD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415344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3">
            <a:extLst>
              <a:ext uri="{FF2B5EF4-FFF2-40B4-BE49-F238E27FC236}">
                <a16:creationId xmlns:a16="http://schemas.microsoft.com/office/drawing/2014/main" id="{65C423BB-16CF-7215-672B-28BB3AC04CA2}"/>
              </a:ext>
            </a:extLst>
          </p:cNvPr>
          <p:cNvSpPr txBox="1">
            <a:spLocks/>
          </p:cNvSpPr>
          <p:nvPr/>
        </p:nvSpPr>
        <p:spPr>
          <a:xfrm>
            <a:off x="630936" y="640080"/>
            <a:ext cx="4818888" cy="1481328"/>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800" b="1" kern="1200" dirty="0">
                <a:solidFill>
                  <a:schemeClr val="tx1"/>
                </a:solidFill>
                <a:latin typeface="+mj-lt"/>
                <a:ea typeface="+mj-ea"/>
                <a:cs typeface="+mj-cs"/>
              </a:rPr>
              <a:t>C) La </a:t>
            </a:r>
            <a:r>
              <a:rPr lang="en-US" sz="3800" b="1" kern="1200" dirty="0" err="1">
                <a:solidFill>
                  <a:schemeClr val="tx1"/>
                </a:solidFill>
                <a:latin typeface="+mj-lt"/>
                <a:ea typeface="+mj-ea"/>
                <a:cs typeface="+mj-cs"/>
              </a:rPr>
              <a:t>riforma</a:t>
            </a:r>
            <a:r>
              <a:rPr lang="en-US" sz="3800" b="1" kern="1200" dirty="0">
                <a:solidFill>
                  <a:schemeClr val="tx1"/>
                </a:solidFill>
                <a:latin typeface="+mj-lt"/>
                <a:ea typeface="+mj-ea"/>
                <a:cs typeface="+mj-cs"/>
              </a:rPr>
              <a:t> </a:t>
            </a:r>
            <a:r>
              <a:rPr lang="en-US" sz="3800" b="1" kern="1200" dirty="0" err="1">
                <a:solidFill>
                  <a:schemeClr val="tx1"/>
                </a:solidFill>
                <a:latin typeface="+mj-lt"/>
                <a:ea typeface="+mj-ea"/>
                <a:cs typeface="+mj-cs"/>
              </a:rPr>
              <a:t>dello</a:t>
            </a:r>
            <a:r>
              <a:rPr lang="en-US" sz="3800" b="1" kern="1200" dirty="0">
                <a:solidFill>
                  <a:schemeClr val="tx1"/>
                </a:solidFill>
                <a:latin typeface="+mj-lt"/>
                <a:ea typeface="+mj-ea"/>
                <a:cs typeface="+mj-cs"/>
              </a:rPr>
              <a:t> sport : </a:t>
            </a:r>
          </a:p>
          <a:p>
            <a:pPr>
              <a:spcAft>
                <a:spcPts val="600"/>
              </a:spcAft>
            </a:pPr>
            <a:r>
              <a:rPr lang="en-US" sz="3800" b="1" kern="1200" dirty="0">
                <a:solidFill>
                  <a:schemeClr val="tx1"/>
                </a:solidFill>
                <a:latin typeface="+mj-lt"/>
                <a:ea typeface="+mj-ea"/>
                <a:cs typeface="+mj-cs"/>
              </a:rPr>
              <a:t>le prime </a:t>
            </a:r>
            <a:r>
              <a:rPr lang="en-US" sz="3800" b="1" kern="1200" dirty="0" err="1">
                <a:solidFill>
                  <a:schemeClr val="tx1"/>
                </a:solidFill>
                <a:latin typeface="+mj-lt"/>
                <a:ea typeface="+mj-ea"/>
                <a:cs typeface="+mj-cs"/>
              </a:rPr>
              <a:t>conseguenze</a:t>
            </a:r>
            <a:r>
              <a:rPr lang="en-US" sz="3800" b="1" kern="1200" dirty="0">
                <a:solidFill>
                  <a:schemeClr val="tx1"/>
                </a:solidFill>
                <a:latin typeface="+mj-lt"/>
                <a:ea typeface="+mj-ea"/>
                <a:cs typeface="+mj-cs"/>
              </a:rPr>
              <a:t> per </a:t>
            </a:r>
            <a:r>
              <a:rPr lang="en-US" sz="3800" b="1" kern="1200" dirty="0" err="1">
                <a:solidFill>
                  <a:schemeClr val="tx1"/>
                </a:solidFill>
                <a:latin typeface="+mj-lt"/>
                <a:ea typeface="+mj-ea"/>
                <a:cs typeface="+mj-cs"/>
              </a:rPr>
              <a:t>Asd</a:t>
            </a:r>
            <a:r>
              <a:rPr lang="en-US" sz="3800" b="1" kern="1200" dirty="0">
                <a:solidFill>
                  <a:schemeClr val="tx1"/>
                </a:solidFill>
                <a:latin typeface="+mj-lt"/>
                <a:ea typeface="+mj-ea"/>
                <a:cs typeface="+mj-cs"/>
              </a:rPr>
              <a:t> e </a:t>
            </a:r>
            <a:r>
              <a:rPr lang="en-US" sz="3800" b="1" kern="1200" dirty="0" err="1">
                <a:solidFill>
                  <a:schemeClr val="tx1"/>
                </a:solidFill>
                <a:latin typeface="+mj-lt"/>
                <a:ea typeface="+mj-ea"/>
                <a:cs typeface="+mj-cs"/>
              </a:rPr>
              <a:t>Ssd</a:t>
            </a:r>
            <a:r>
              <a:rPr lang="en-US" sz="3800" b="1" kern="1200" dirty="0">
                <a:solidFill>
                  <a:schemeClr val="tx1"/>
                </a:solidFill>
                <a:latin typeface="+mj-lt"/>
                <a:ea typeface="+mj-ea"/>
                <a:cs typeface="+mj-cs"/>
              </a:rPr>
              <a:t> </a:t>
            </a:r>
          </a:p>
        </p:txBody>
      </p:sp>
      <p:sp>
        <p:nvSpPr>
          <p:cNvPr id="13"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630935" y="2660904"/>
            <a:ext cx="5458967" cy="3547872"/>
          </a:xfrm>
        </p:spPr>
        <p:txBody>
          <a:bodyPr vert="horz" lIns="91440" tIns="45720" rIns="91440" bIns="45720" rtlCol="0" anchor="t">
            <a:normAutofit/>
          </a:bodyPr>
          <a:lstStyle/>
          <a:p>
            <a:endParaRPr lang="en-US" sz="1700"/>
          </a:p>
          <a:p>
            <a:r>
              <a:rPr lang="en-US" sz="1700"/>
              <a:t>Piu burocrazia …più organizzazione</a:t>
            </a:r>
          </a:p>
          <a:p>
            <a:r>
              <a:rPr lang="en-US" sz="1700"/>
              <a:t>Piu tutele per i lavoratori</a:t>
            </a:r>
          </a:p>
          <a:p>
            <a:r>
              <a:rPr lang="en-US" sz="1700"/>
              <a:t>Piu sicurezza…più tutele per i minori</a:t>
            </a:r>
          </a:p>
          <a:p>
            <a:r>
              <a:rPr lang="en-US" sz="1700"/>
              <a:t>Piu fondi per lo sport sociale  </a:t>
            </a:r>
          </a:p>
          <a:p>
            <a:r>
              <a:rPr lang="en-US" sz="1700"/>
              <a:t>Si lavoro per progetti no a fondo perduto</a:t>
            </a:r>
          </a:p>
          <a:p>
            <a:r>
              <a:rPr lang="en-US" sz="1700"/>
              <a:t>Eliminazione del «commercio dei cartellini»</a:t>
            </a:r>
          </a:p>
          <a:p>
            <a:r>
              <a:rPr lang="en-US" sz="1700"/>
              <a:t>Piu attenzione a risorse umane preparate ..Piu formazione </a:t>
            </a:r>
          </a:p>
          <a:p>
            <a:r>
              <a:rPr lang="en-US" sz="1700"/>
              <a:t>Piu collegamento con il terzo settore </a:t>
            </a:r>
          </a:p>
          <a:p>
            <a:endParaRPr lang="en-US" sz="1700"/>
          </a:p>
        </p:txBody>
      </p:sp>
      <p:pic>
        <p:nvPicPr>
          <p:cNvPr id="8" name="Graphic 7" descr="Onboarding">
            <a:extLst>
              <a:ext uri="{FF2B5EF4-FFF2-40B4-BE49-F238E27FC236}">
                <a16:creationId xmlns:a16="http://schemas.microsoft.com/office/drawing/2014/main" id="{688C10DD-18F9-0872-0E41-B91D939BF90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3004275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630936" y="2660904"/>
            <a:ext cx="4818888" cy="3547872"/>
          </a:xfrm>
        </p:spPr>
        <p:txBody>
          <a:bodyPr anchor="t">
            <a:normAutofit/>
          </a:bodyPr>
          <a:lstStyle/>
          <a:p>
            <a:pPr>
              <a:buNone/>
            </a:pPr>
            <a:endParaRPr lang="it-IT" sz="1400" dirty="0"/>
          </a:p>
          <a:p>
            <a:pPr marL="0" indent="0">
              <a:buNone/>
            </a:pPr>
            <a:r>
              <a:rPr lang="it-IT" sz="1400" dirty="0"/>
              <a:t>Istituito il Registro Unico Nazionale Terzo Settore (RUNTS)</a:t>
            </a:r>
          </a:p>
          <a:p>
            <a:pPr marL="0" indent="0">
              <a:buNone/>
            </a:pPr>
            <a:r>
              <a:rPr lang="it-IT" sz="1400" i="1" u="sng" dirty="0">
                <a:solidFill>
                  <a:srgbClr val="FF0000"/>
                </a:solidFill>
              </a:rPr>
              <a:t>Chi può iscriversi?</a:t>
            </a:r>
          </a:p>
          <a:p>
            <a:pPr marL="0" indent="0">
              <a:buNone/>
            </a:pPr>
            <a:endParaRPr lang="it-IT" sz="1400" dirty="0"/>
          </a:p>
          <a:p>
            <a:pPr>
              <a:buFont typeface="Wingdings" pitchFamily="2" charset="2"/>
              <a:buChar char="Ø"/>
            </a:pPr>
            <a:r>
              <a:rPr lang="it-IT" sz="1400" b="1" dirty="0"/>
              <a:t>Organizzazioni di volontariato</a:t>
            </a:r>
            <a:r>
              <a:rPr lang="it-IT" sz="1400" dirty="0"/>
              <a:t>;</a:t>
            </a:r>
          </a:p>
          <a:p>
            <a:pPr>
              <a:buFont typeface="Wingdings" pitchFamily="2" charset="2"/>
              <a:buChar char="Ø"/>
            </a:pPr>
            <a:r>
              <a:rPr lang="it-IT" sz="1400" b="1" dirty="0"/>
              <a:t> Associazioni di promozione sociale (APS)</a:t>
            </a:r>
            <a:endParaRPr lang="it-IT" sz="1400" dirty="0"/>
          </a:p>
          <a:p>
            <a:pPr>
              <a:buFont typeface="Wingdings" pitchFamily="2" charset="2"/>
              <a:buChar char="Ø"/>
            </a:pPr>
            <a:r>
              <a:rPr lang="it-IT" sz="1400" b="1" dirty="0"/>
              <a:t> Enti filantropici</a:t>
            </a:r>
            <a:endParaRPr lang="it-IT" sz="1400" dirty="0"/>
          </a:p>
          <a:p>
            <a:pPr>
              <a:buFont typeface="Wingdings" pitchFamily="2" charset="2"/>
              <a:buChar char="Ø"/>
            </a:pPr>
            <a:r>
              <a:rPr lang="it-IT" sz="1400" b="1" dirty="0"/>
              <a:t> Imprese sociali, incluse le cooperative sociali</a:t>
            </a:r>
            <a:endParaRPr lang="it-IT" sz="1400" dirty="0"/>
          </a:p>
          <a:p>
            <a:pPr>
              <a:buFont typeface="Wingdings" pitchFamily="2" charset="2"/>
              <a:buChar char="Ø"/>
            </a:pPr>
            <a:r>
              <a:rPr lang="it-IT" sz="1400" b="1" dirty="0"/>
              <a:t> Reti associative</a:t>
            </a:r>
            <a:endParaRPr lang="it-IT" sz="1400" dirty="0"/>
          </a:p>
          <a:p>
            <a:pPr>
              <a:buFont typeface="Wingdings" pitchFamily="2" charset="2"/>
              <a:buChar char="Ø"/>
            </a:pPr>
            <a:r>
              <a:rPr lang="it-IT" sz="1400" b="1" dirty="0"/>
              <a:t> Società di mutuo soccorso</a:t>
            </a:r>
            <a:endParaRPr lang="it-IT" sz="1400" dirty="0"/>
          </a:p>
          <a:p>
            <a:pPr>
              <a:buFont typeface="Wingdings" pitchFamily="2" charset="2"/>
              <a:buChar char="Ø"/>
            </a:pPr>
            <a:r>
              <a:rPr lang="it-IT" sz="1400" b="1" dirty="0"/>
              <a:t> Altri enti del Terzo settore</a:t>
            </a:r>
            <a:endParaRPr lang="it-IT" sz="1400" dirty="0"/>
          </a:p>
          <a:p>
            <a:endParaRPr lang="it-IT" sz="1400" dirty="0"/>
          </a:p>
          <a:p>
            <a:endParaRPr lang="it-IT" sz="1400" dirty="0"/>
          </a:p>
        </p:txBody>
      </p:sp>
      <p:pic>
        <p:nvPicPr>
          <p:cNvPr id="7" name="Graphic 6" descr="Employee Badge">
            <a:extLst>
              <a:ext uri="{FF2B5EF4-FFF2-40B4-BE49-F238E27FC236}">
                <a16:creationId xmlns:a16="http://schemas.microsoft.com/office/drawing/2014/main" id="{241412E9-AF80-D4D9-C1C1-E8220EEB800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9048" y="699516"/>
            <a:ext cx="5458968" cy="5458968"/>
          </a:xfrm>
          <a:prstGeom prst="rect">
            <a:avLst/>
          </a:prstGeom>
        </p:spPr>
      </p:pic>
      <p:sp>
        <p:nvSpPr>
          <p:cNvPr id="6" name="Titolo 3">
            <a:extLst>
              <a:ext uri="{FF2B5EF4-FFF2-40B4-BE49-F238E27FC236}">
                <a16:creationId xmlns:a16="http://schemas.microsoft.com/office/drawing/2014/main" id="{22ECB450-3E0A-55AF-7FE8-AFD73180CB40}"/>
              </a:ext>
            </a:extLst>
          </p:cNvPr>
          <p:cNvSpPr txBox="1">
            <a:spLocks/>
          </p:cNvSpPr>
          <p:nvPr/>
        </p:nvSpPr>
        <p:spPr>
          <a:xfrm>
            <a:off x="630935" y="640080"/>
            <a:ext cx="5727661" cy="148132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800" b="1" kern="1200" dirty="0">
                <a:solidFill>
                  <a:schemeClr val="tx1"/>
                </a:solidFill>
                <a:latin typeface="+mj-lt"/>
                <a:ea typeface="+mj-ea"/>
                <a:cs typeface="+mj-cs"/>
              </a:rPr>
              <a:t>D) La </a:t>
            </a:r>
            <a:r>
              <a:rPr lang="en-US" sz="3800" b="1" kern="1200" dirty="0" err="1">
                <a:solidFill>
                  <a:schemeClr val="tx1"/>
                </a:solidFill>
                <a:latin typeface="+mj-lt"/>
                <a:ea typeface="+mj-ea"/>
                <a:cs typeface="+mj-cs"/>
              </a:rPr>
              <a:t>riforma</a:t>
            </a:r>
            <a:r>
              <a:rPr lang="en-US" sz="3800" b="1" kern="1200" dirty="0">
                <a:solidFill>
                  <a:schemeClr val="tx1"/>
                </a:solidFill>
                <a:latin typeface="+mj-lt"/>
                <a:ea typeface="+mj-ea"/>
                <a:cs typeface="+mj-cs"/>
              </a:rPr>
              <a:t> del </a:t>
            </a:r>
            <a:r>
              <a:rPr lang="en-US" sz="3800" b="1" kern="1200" dirty="0" err="1">
                <a:solidFill>
                  <a:schemeClr val="tx1"/>
                </a:solidFill>
                <a:latin typeface="+mj-lt"/>
                <a:ea typeface="+mj-ea"/>
                <a:cs typeface="+mj-cs"/>
              </a:rPr>
              <a:t>Terzo</a:t>
            </a:r>
            <a:r>
              <a:rPr lang="en-US" sz="3800" b="1" kern="1200" dirty="0">
                <a:solidFill>
                  <a:schemeClr val="tx1"/>
                </a:solidFill>
                <a:latin typeface="+mj-lt"/>
                <a:ea typeface="+mj-ea"/>
                <a:cs typeface="+mj-cs"/>
              </a:rPr>
              <a:t> </a:t>
            </a:r>
            <a:r>
              <a:rPr lang="en-US" sz="3800" b="1" kern="1200" dirty="0" err="1">
                <a:solidFill>
                  <a:schemeClr val="tx1"/>
                </a:solidFill>
                <a:latin typeface="+mj-lt"/>
                <a:ea typeface="+mj-ea"/>
                <a:cs typeface="+mj-cs"/>
              </a:rPr>
              <a:t>Settore</a:t>
            </a:r>
            <a:r>
              <a:rPr lang="en-US" sz="3800" b="1" kern="1200" dirty="0">
                <a:solidFill>
                  <a:schemeClr val="tx1"/>
                </a:solidFill>
                <a:latin typeface="+mj-lt"/>
                <a:ea typeface="+mj-ea"/>
                <a:cs typeface="+mj-cs"/>
              </a:rPr>
              <a:t> : </a:t>
            </a:r>
            <a:r>
              <a:rPr lang="en-US" sz="3800" b="1" kern="1200" dirty="0" err="1">
                <a:solidFill>
                  <a:schemeClr val="tx1"/>
                </a:solidFill>
                <a:latin typeface="+mj-lt"/>
                <a:ea typeface="+mj-ea"/>
                <a:cs typeface="+mj-cs"/>
              </a:rPr>
              <a:t>Asd</a:t>
            </a:r>
            <a:r>
              <a:rPr lang="en-US" sz="3800" b="1" kern="1200" dirty="0">
                <a:solidFill>
                  <a:schemeClr val="tx1"/>
                </a:solidFill>
                <a:latin typeface="+mj-lt"/>
                <a:ea typeface="+mj-ea"/>
                <a:cs typeface="+mj-cs"/>
              </a:rPr>
              <a:t> e Aps (?)</a:t>
            </a:r>
          </a:p>
        </p:txBody>
      </p:sp>
    </p:spTree>
    <p:extLst>
      <p:ext uri="{BB962C8B-B14F-4D97-AF65-F5344CB8AC3E}">
        <p14:creationId xmlns:p14="http://schemas.microsoft.com/office/powerpoint/2010/main" val="3879331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p:cNvSpPr>
          <p:nvPr/>
        </p:nvSpPr>
        <p:spPr>
          <a:xfrm>
            <a:off x="1094264" y="2104742"/>
            <a:ext cx="9927272" cy="3778477"/>
          </a:xfrm>
          <a:prstGeom prst="rect">
            <a:avLst/>
          </a:prstGeom>
        </p:spPr>
        <p:txBody>
          <a:bodyPr>
            <a:normAutofit/>
          </a:bodyPr>
          <a:lstStyle/>
          <a:p>
            <a:pPr defTabSz="786384">
              <a:spcAft>
                <a:spcPts val="600"/>
              </a:spcAft>
            </a:pPr>
            <a:endParaRPr lang="it-IT" sz="1548" kern="1200">
              <a:solidFill>
                <a:schemeClr val="tx1"/>
              </a:solidFill>
              <a:latin typeface="+mn-lt"/>
              <a:ea typeface="+mn-ea"/>
              <a:cs typeface="+mn-cs"/>
            </a:endParaRPr>
          </a:p>
          <a:p>
            <a:pPr defTabSz="786384">
              <a:spcAft>
                <a:spcPts val="600"/>
              </a:spcAft>
            </a:pPr>
            <a:r>
              <a:rPr lang="it-IT" sz="1548" i="1" u="sng" kern="1200">
                <a:solidFill>
                  <a:srgbClr val="FF0000"/>
                </a:solidFill>
                <a:latin typeface="+mn-lt"/>
                <a:ea typeface="+mn-ea"/>
                <a:cs typeface="+mn-cs"/>
              </a:rPr>
              <a:t>Come iscriversi </a:t>
            </a:r>
          </a:p>
          <a:p>
            <a:pPr defTabSz="786384">
              <a:spcAft>
                <a:spcPts val="600"/>
              </a:spcAft>
            </a:pPr>
            <a:endParaRPr lang="it-IT" sz="1548" i="1" u="sng" kern="1200">
              <a:solidFill>
                <a:srgbClr val="FF0000"/>
              </a:solidFill>
              <a:latin typeface="+mn-lt"/>
              <a:ea typeface="+mn-ea"/>
              <a:cs typeface="+mn-cs"/>
            </a:endParaRPr>
          </a:p>
          <a:p>
            <a:pPr defTabSz="786384">
              <a:spcAft>
                <a:spcPts val="600"/>
              </a:spcAft>
              <a:buFont typeface="Wingdings" pitchFamily="2" charset="2"/>
              <a:buChar char="Ø"/>
            </a:pPr>
            <a:r>
              <a:rPr lang="it-IT" sz="1548" kern="1200">
                <a:solidFill>
                  <a:schemeClr val="tx1"/>
                </a:solidFill>
                <a:latin typeface="+mn-lt"/>
                <a:ea typeface="+mn-ea"/>
                <a:cs typeface="+mn-cs"/>
              </a:rPr>
              <a:t>In particolare, per l’iscrizione come APS  occorrerà verificare che:</a:t>
            </a:r>
          </a:p>
          <a:p>
            <a:pPr defTabSz="786384">
              <a:spcAft>
                <a:spcPts val="600"/>
              </a:spcAft>
              <a:buFont typeface="Wingdings" pitchFamily="2" charset="2"/>
              <a:buChar char="Ø"/>
            </a:pPr>
            <a:endParaRPr lang="it-IT" sz="1548" kern="1200">
              <a:solidFill>
                <a:schemeClr val="tx1"/>
              </a:solidFill>
              <a:latin typeface="+mn-lt"/>
              <a:ea typeface="+mn-ea"/>
              <a:cs typeface="+mn-cs"/>
            </a:endParaRPr>
          </a:p>
          <a:p>
            <a:pPr marL="393192" lvl="1" defTabSz="786384">
              <a:spcAft>
                <a:spcPts val="600"/>
              </a:spcAft>
              <a:buFont typeface="Wingdings" pitchFamily="2" charset="2"/>
              <a:buChar char="Ø"/>
            </a:pPr>
            <a:r>
              <a:rPr lang="it-IT" sz="1548" kern="1200">
                <a:solidFill>
                  <a:schemeClr val="tx1"/>
                </a:solidFill>
                <a:latin typeface="+mn-lt"/>
                <a:ea typeface="+mn-ea"/>
                <a:cs typeface="+mn-cs"/>
              </a:rPr>
              <a:t>l’ente sia costituito in forma associativa da un numero non inferiore a 7</a:t>
            </a:r>
          </a:p>
          <a:p>
            <a:pPr marL="393192" lvl="1" defTabSz="786384">
              <a:spcAft>
                <a:spcPts val="600"/>
              </a:spcAft>
              <a:buFont typeface="Wingdings" pitchFamily="2" charset="2"/>
              <a:buChar char="Ø"/>
            </a:pPr>
            <a:r>
              <a:rPr lang="it-IT" sz="1548" kern="1200">
                <a:solidFill>
                  <a:schemeClr val="tx1"/>
                </a:solidFill>
                <a:latin typeface="+mn-lt"/>
                <a:ea typeface="+mn-ea"/>
                <a:cs typeface="+mn-cs"/>
              </a:rPr>
              <a:t>persone fisiche o 3 APS/ODV e si avvalga, in prevalenza, dell’attività di volontariato dei propri associati (potendo assumere lavoratori solo nei limiti necessari al regolare funzionamento).</a:t>
            </a:r>
          </a:p>
          <a:p>
            <a:pPr marL="0" indent="0">
              <a:spcAft>
                <a:spcPts val="600"/>
              </a:spcAft>
              <a:buNone/>
            </a:pPr>
            <a:endParaRPr lang="it-IT" u="sng">
              <a:solidFill>
                <a:srgbClr val="FF0000"/>
              </a:solidFill>
            </a:endParaRPr>
          </a:p>
        </p:txBody>
      </p:sp>
      <p:sp>
        <p:nvSpPr>
          <p:cNvPr id="2" name="Titolo 3">
            <a:extLst>
              <a:ext uri="{FF2B5EF4-FFF2-40B4-BE49-F238E27FC236}">
                <a16:creationId xmlns:a16="http://schemas.microsoft.com/office/drawing/2014/main" id="{BE64D740-E1C7-88CB-2675-56D5CBB24C4F}"/>
              </a:ext>
            </a:extLst>
          </p:cNvPr>
          <p:cNvSpPr txBox="1">
            <a:spLocks/>
          </p:cNvSpPr>
          <p:nvPr/>
        </p:nvSpPr>
        <p:spPr>
          <a:xfrm>
            <a:off x="1094265" y="914400"/>
            <a:ext cx="5574222" cy="1283967"/>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786384">
              <a:spcAft>
                <a:spcPts val="516"/>
              </a:spcAft>
            </a:pPr>
            <a:r>
              <a:rPr lang="en-US" sz="3268" b="1" kern="1200" dirty="0">
                <a:solidFill>
                  <a:schemeClr val="tx1"/>
                </a:solidFill>
                <a:latin typeface="+mj-lt"/>
                <a:ea typeface="+mj-ea"/>
                <a:cs typeface="+mj-cs"/>
              </a:rPr>
              <a:t>D) La </a:t>
            </a:r>
            <a:r>
              <a:rPr lang="en-US" sz="3268" b="1" kern="1200" dirty="0" err="1">
                <a:solidFill>
                  <a:schemeClr val="tx1"/>
                </a:solidFill>
                <a:latin typeface="+mj-lt"/>
                <a:ea typeface="+mj-ea"/>
                <a:cs typeface="+mj-cs"/>
              </a:rPr>
              <a:t>riforma</a:t>
            </a:r>
            <a:r>
              <a:rPr lang="en-US" sz="3268" b="1" kern="1200" dirty="0">
                <a:solidFill>
                  <a:schemeClr val="tx1"/>
                </a:solidFill>
                <a:latin typeface="+mj-lt"/>
                <a:ea typeface="+mj-ea"/>
                <a:cs typeface="+mj-cs"/>
              </a:rPr>
              <a:t> del </a:t>
            </a:r>
            <a:r>
              <a:rPr lang="en-US" sz="3268" b="1" kern="1200" dirty="0" err="1">
                <a:solidFill>
                  <a:schemeClr val="tx1"/>
                </a:solidFill>
                <a:latin typeface="+mj-lt"/>
                <a:ea typeface="+mj-ea"/>
                <a:cs typeface="+mj-cs"/>
              </a:rPr>
              <a:t>Terzo</a:t>
            </a:r>
            <a:r>
              <a:rPr lang="en-US" sz="3268" b="1" kern="1200" dirty="0">
                <a:solidFill>
                  <a:schemeClr val="tx1"/>
                </a:solidFill>
                <a:latin typeface="+mj-lt"/>
                <a:ea typeface="+mj-ea"/>
                <a:cs typeface="+mj-cs"/>
              </a:rPr>
              <a:t> </a:t>
            </a:r>
            <a:r>
              <a:rPr lang="en-US" sz="3268" b="1" kern="1200" dirty="0" err="1">
                <a:solidFill>
                  <a:schemeClr val="tx1"/>
                </a:solidFill>
                <a:latin typeface="+mj-lt"/>
                <a:ea typeface="+mj-ea"/>
                <a:cs typeface="+mj-cs"/>
              </a:rPr>
              <a:t>Settore</a:t>
            </a:r>
            <a:r>
              <a:rPr lang="en-US" sz="3268" b="1" kern="1200" dirty="0">
                <a:solidFill>
                  <a:schemeClr val="tx1"/>
                </a:solidFill>
                <a:latin typeface="+mj-lt"/>
                <a:ea typeface="+mj-ea"/>
                <a:cs typeface="+mj-cs"/>
              </a:rPr>
              <a:t> : </a:t>
            </a:r>
          </a:p>
          <a:p>
            <a:pPr defTabSz="786384">
              <a:spcAft>
                <a:spcPts val="516"/>
              </a:spcAft>
            </a:pPr>
            <a:r>
              <a:rPr lang="en-US" sz="3268" b="1" kern="1200" dirty="0" err="1">
                <a:solidFill>
                  <a:schemeClr val="tx1"/>
                </a:solidFill>
                <a:latin typeface="+mj-lt"/>
                <a:ea typeface="+mj-ea"/>
                <a:cs typeface="+mj-cs"/>
              </a:rPr>
              <a:t>Asd</a:t>
            </a:r>
            <a:r>
              <a:rPr lang="en-US" sz="3268" b="1" kern="1200" dirty="0">
                <a:solidFill>
                  <a:schemeClr val="tx1"/>
                </a:solidFill>
                <a:latin typeface="+mj-lt"/>
                <a:ea typeface="+mj-ea"/>
                <a:cs typeface="+mj-cs"/>
              </a:rPr>
              <a:t> e Aps (?)</a:t>
            </a:r>
            <a:endParaRPr lang="en-US" sz="3800" b="1" kern="1200" dirty="0">
              <a:solidFill>
                <a:schemeClr val="tx1"/>
              </a:solidFill>
              <a:latin typeface="+mj-lt"/>
              <a:ea typeface="+mj-ea"/>
              <a:cs typeface="+mj-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3442716" y="383413"/>
            <a:ext cx="5303520" cy="1241593"/>
          </a:xfrm>
        </p:spPr>
        <p:txBody>
          <a:bodyPr>
            <a:normAutofit fontScale="90000"/>
          </a:bodyPr>
          <a:lstStyle/>
          <a:p>
            <a:br>
              <a:rPr lang="it-IT" sz="2200" dirty="0">
                <a:solidFill>
                  <a:srgbClr val="FF0000"/>
                </a:solidFill>
              </a:rPr>
            </a:br>
            <a:br>
              <a:rPr lang="it-IT" sz="2200" i="1" dirty="0">
                <a:solidFill>
                  <a:srgbClr val="FF0000"/>
                </a:solidFill>
              </a:rPr>
            </a:br>
            <a:br>
              <a:rPr lang="it-IT" sz="2200" dirty="0">
                <a:solidFill>
                  <a:srgbClr val="FF0000"/>
                </a:solidFill>
              </a:rPr>
            </a:br>
            <a:r>
              <a:rPr lang="it-IT" sz="2200" b="1" dirty="0">
                <a:solidFill>
                  <a:srgbClr val="FF0000"/>
                </a:solidFill>
              </a:rPr>
              <a:t>ASSOCIAZIONI DI PROMOZIONE SOCIALE (</a:t>
            </a:r>
            <a:r>
              <a:rPr lang="it-IT" sz="2200" b="1" dirty="0" err="1">
                <a:solidFill>
                  <a:srgbClr val="FF0000"/>
                </a:solidFill>
              </a:rPr>
              <a:t>Aps</a:t>
            </a:r>
            <a:r>
              <a:rPr lang="it-IT" sz="2200" b="1" dirty="0">
                <a:solidFill>
                  <a:srgbClr val="FF0000"/>
                </a:solidFill>
              </a:rPr>
              <a:t>)</a:t>
            </a:r>
            <a:endParaRPr lang="it-IT" sz="2200" dirty="0">
              <a:solidFill>
                <a:srgbClr val="FF0000"/>
              </a:solidFill>
            </a:endParaRP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838200" y="1929384"/>
            <a:ext cx="10515600" cy="4251960"/>
          </a:xfrm>
        </p:spPr>
        <p:txBody>
          <a:bodyPr>
            <a:normAutofit/>
          </a:bodyPr>
          <a:lstStyle/>
          <a:p>
            <a:pPr>
              <a:buFont typeface="Wingdings" pitchFamily="2" charset="2"/>
              <a:buChar char="Ø"/>
            </a:pPr>
            <a:endParaRPr lang="it-IT" sz="2000" dirty="0"/>
          </a:p>
          <a:p>
            <a:pPr>
              <a:buFont typeface="Wingdings" pitchFamily="2" charset="2"/>
              <a:buChar char="Ø"/>
            </a:pPr>
            <a:r>
              <a:rPr lang="it-IT" sz="2000" dirty="0"/>
              <a:t>enti senza scopo di lucro che svolgono attività di utilità sociale, rivolte ai propri associati sia ai terzi. Queste associazioni promuovono la solidarietà e il volontariato attraverso attività culturali, ricreative, sportive</a:t>
            </a:r>
          </a:p>
          <a:p>
            <a:pPr>
              <a:buFont typeface="Wingdings" pitchFamily="2" charset="2"/>
              <a:buChar char="Ø"/>
            </a:pPr>
            <a:r>
              <a:rPr lang="it-IT" sz="2000" dirty="0"/>
              <a:t>se affiliate ad ente nazionale riconosciuto dal Ministero dell’Interno, possono svolgere attività di somministrazione ai propri soci senza che questa sia considerata attività commerciale</a:t>
            </a:r>
          </a:p>
          <a:p>
            <a:pPr>
              <a:buFont typeface="Wingdings" pitchFamily="2" charset="2"/>
              <a:buChar char="Ø"/>
            </a:pPr>
            <a:r>
              <a:rPr lang="it-IT" sz="2000" dirty="0"/>
              <a:t>si avvalgono prevalentemente di lavoro prestato in forma libera e gratuita dai propri associati, ma possono avvalersi di prestazioni retribuite in caso di particolare necessità</a:t>
            </a:r>
          </a:p>
          <a:p>
            <a:pPr>
              <a:buFont typeface="Wingdings" pitchFamily="2" charset="2"/>
              <a:buChar char="Ø"/>
            </a:pPr>
            <a:r>
              <a:rPr lang="it-IT" sz="2000" dirty="0"/>
              <a:t>se iscritte ad un registro APS, la responsabilità contrattuale dei dirigenti nei confronti di terzi è sussidiaria rispetto a quella dell’associazione</a:t>
            </a:r>
          </a:p>
          <a:p>
            <a:pPr>
              <a:buFont typeface="Wingdings" pitchFamily="2" charset="2"/>
              <a:buChar char="Ø"/>
            </a:pPr>
            <a:r>
              <a:rPr lang="it-IT" sz="2000" dirty="0"/>
              <a:t>possono ricevere erogazioni liberali.</a:t>
            </a:r>
          </a:p>
          <a:p>
            <a:pPr>
              <a:buFont typeface="Wingdings" pitchFamily="2" charset="2"/>
              <a:buChar char="Ø"/>
            </a:pPr>
            <a:endParaRPr lang="it-IT" sz="2000" dirty="0"/>
          </a:p>
          <a:p>
            <a:pPr>
              <a:buFont typeface="Wingdings" pitchFamily="2" charset="2"/>
              <a:buChar char="Ø"/>
            </a:pPr>
            <a:endParaRPr lang="it-IT" sz="2000" dirty="0"/>
          </a:p>
        </p:txBody>
      </p:sp>
      <p:sp>
        <p:nvSpPr>
          <p:cNvPr id="5" name="Titolo 3">
            <a:extLst>
              <a:ext uri="{FF2B5EF4-FFF2-40B4-BE49-F238E27FC236}">
                <a16:creationId xmlns:a16="http://schemas.microsoft.com/office/drawing/2014/main" id="{0A5EBC74-D785-56E2-42FD-E1B8A30E9AA0}"/>
              </a:ext>
            </a:extLst>
          </p:cNvPr>
          <p:cNvSpPr txBox="1">
            <a:spLocks/>
          </p:cNvSpPr>
          <p:nvPr/>
        </p:nvSpPr>
        <p:spPr>
          <a:xfrm>
            <a:off x="366815" y="125390"/>
            <a:ext cx="5727661" cy="148132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200" b="1" kern="1200" dirty="0">
                <a:solidFill>
                  <a:schemeClr val="tx1"/>
                </a:solidFill>
                <a:latin typeface="+mj-lt"/>
                <a:ea typeface="+mj-ea"/>
                <a:cs typeface="+mj-cs"/>
              </a:rPr>
              <a:t>D) La </a:t>
            </a:r>
            <a:r>
              <a:rPr lang="en-US" sz="3200" b="1" kern="1200" dirty="0" err="1">
                <a:solidFill>
                  <a:schemeClr val="tx1"/>
                </a:solidFill>
                <a:latin typeface="+mj-lt"/>
                <a:ea typeface="+mj-ea"/>
                <a:cs typeface="+mj-cs"/>
              </a:rPr>
              <a:t>riforma</a:t>
            </a:r>
            <a:r>
              <a:rPr lang="en-US" sz="3200" b="1" kern="1200" dirty="0">
                <a:solidFill>
                  <a:schemeClr val="tx1"/>
                </a:solidFill>
                <a:latin typeface="+mj-lt"/>
                <a:ea typeface="+mj-ea"/>
                <a:cs typeface="+mj-cs"/>
              </a:rPr>
              <a:t> del </a:t>
            </a:r>
            <a:r>
              <a:rPr lang="en-US" sz="3200" b="1" kern="1200" dirty="0" err="1">
                <a:solidFill>
                  <a:schemeClr val="tx1"/>
                </a:solidFill>
                <a:latin typeface="+mj-lt"/>
                <a:ea typeface="+mj-ea"/>
                <a:cs typeface="+mj-cs"/>
              </a:rPr>
              <a:t>Terzo</a:t>
            </a:r>
            <a:r>
              <a:rPr lang="en-US" sz="3200" b="1" kern="1200" dirty="0">
                <a:solidFill>
                  <a:schemeClr val="tx1"/>
                </a:solidFill>
                <a:latin typeface="+mj-lt"/>
                <a:ea typeface="+mj-ea"/>
                <a:cs typeface="+mj-cs"/>
              </a:rPr>
              <a:t> </a:t>
            </a:r>
            <a:r>
              <a:rPr lang="en-US" sz="3200" b="1" kern="1200" dirty="0" err="1">
                <a:solidFill>
                  <a:schemeClr val="tx1"/>
                </a:solidFill>
                <a:latin typeface="+mj-lt"/>
                <a:ea typeface="+mj-ea"/>
                <a:cs typeface="+mj-cs"/>
              </a:rPr>
              <a:t>Settore</a:t>
            </a:r>
            <a:r>
              <a:rPr lang="en-US" sz="3200" b="1" kern="1200" dirty="0">
                <a:solidFill>
                  <a:schemeClr val="tx1"/>
                </a:solidFill>
                <a:latin typeface="+mj-lt"/>
                <a:ea typeface="+mj-ea"/>
                <a:cs typeface="+mj-cs"/>
              </a:rPr>
              <a:t> : </a:t>
            </a:r>
            <a:r>
              <a:rPr lang="en-US" sz="3200" b="1" kern="1200" dirty="0" err="1">
                <a:solidFill>
                  <a:schemeClr val="tx1"/>
                </a:solidFill>
                <a:latin typeface="+mj-lt"/>
                <a:ea typeface="+mj-ea"/>
                <a:cs typeface="+mj-cs"/>
              </a:rPr>
              <a:t>Asd</a:t>
            </a:r>
            <a:r>
              <a:rPr lang="en-US" sz="3200" b="1" kern="1200" dirty="0">
                <a:solidFill>
                  <a:schemeClr val="tx1"/>
                </a:solidFill>
                <a:latin typeface="+mj-lt"/>
                <a:ea typeface="+mj-ea"/>
                <a:cs typeface="+mj-cs"/>
              </a:rPr>
              <a:t> e Aps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3432517" y="430471"/>
            <a:ext cx="6061768" cy="1624818"/>
          </a:xfrm>
        </p:spPr>
        <p:txBody>
          <a:bodyPr>
            <a:noAutofit/>
          </a:bodyPr>
          <a:lstStyle/>
          <a:p>
            <a:br>
              <a:rPr lang="it-IT" sz="2800" dirty="0">
                <a:solidFill>
                  <a:srgbClr val="FF0000"/>
                </a:solidFill>
              </a:rPr>
            </a:br>
            <a:r>
              <a:rPr lang="it-IT" sz="2800" b="1" dirty="0">
                <a:solidFill>
                  <a:srgbClr val="FF0000"/>
                </a:solidFill>
              </a:rPr>
              <a:t>Attività Istituzionali del Terzo Settore</a:t>
            </a:r>
            <a:endParaRPr lang="it-IT" sz="2800" dirty="0">
              <a:solidFill>
                <a:srgbClr val="FF0000"/>
              </a:solidFill>
            </a:endParaRP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838200" y="1929384"/>
            <a:ext cx="10515600" cy="4251960"/>
          </a:xfrm>
        </p:spPr>
        <p:txBody>
          <a:bodyPr>
            <a:normAutofit fontScale="62500" lnSpcReduction="20000"/>
          </a:bodyPr>
          <a:lstStyle/>
          <a:p>
            <a:pPr>
              <a:buFont typeface="Wingdings" pitchFamily="2" charset="2"/>
              <a:buChar char="Ø"/>
            </a:pPr>
            <a:r>
              <a:rPr lang="it-IT" sz="2000" i="0" dirty="0">
                <a:solidFill>
                  <a:srgbClr val="000000"/>
                </a:solidFill>
                <a:effectLst/>
                <a:highlight>
                  <a:srgbClr val="FFFFFF"/>
                </a:highlight>
                <a:latin typeface="Gotham Rounded"/>
              </a:rPr>
              <a:t>prestazioni socio-sanitarie;</a:t>
            </a:r>
          </a:p>
          <a:p>
            <a:pPr>
              <a:buFont typeface="Wingdings" pitchFamily="2" charset="2"/>
              <a:buChar char="Ø"/>
            </a:pPr>
            <a:r>
              <a:rPr lang="it-IT" sz="2000" i="0" dirty="0">
                <a:solidFill>
                  <a:srgbClr val="000000"/>
                </a:solidFill>
                <a:effectLst/>
                <a:highlight>
                  <a:srgbClr val="FFFFFF"/>
                </a:highlight>
                <a:latin typeface="Gotham Rounded"/>
              </a:rPr>
              <a:t>educazione, istruzione e formazione professionale e le attività culturali di interesse sociale con finalità educativa;</a:t>
            </a:r>
          </a:p>
          <a:p>
            <a:pPr>
              <a:buFont typeface="Wingdings" pitchFamily="2" charset="2"/>
              <a:buChar char="Ø"/>
            </a:pPr>
            <a:r>
              <a:rPr lang="it-IT" sz="2000" i="0" dirty="0">
                <a:solidFill>
                  <a:srgbClr val="000000"/>
                </a:solidFill>
                <a:effectLst/>
                <a:highlight>
                  <a:srgbClr val="FFFFFF"/>
                </a:highlight>
                <a:latin typeface="Gotham Rounded"/>
              </a:rPr>
              <a:t>interventi e servizi finalizzati alla salvaguardia e al miglioramento delle condizioni dell’ambiente e all’utilizzazione accorta e razionale delle risorse naturali, </a:t>
            </a:r>
          </a:p>
          <a:p>
            <a:pPr>
              <a:buFont typeface="Wingdings" pitchFamily="2" charset="2"/>
              <a:buChar char="Ø"/>
            </a:pPr>
            <a:r>
              <a:rPr lang="it-IT" sz="2000" i="0" dirty="0">
                <a:solidFill>
                  <a:srgbClr val="000000"/>
                </a:solidFill>
                <a:effectLst/>
                <a:highlight>
                  <a:srgbClr val="FFFFFF"/>
                </a:highlight>
                <a:latin typeface="Gotham Rounded"/>
              </a:rPr>
              <a:t>ricerca scientifica di particolare interesse sociale;</a:t>
            </a:r>
          </a:p>
          <a:p>
            <a:pPr>
              <a:buFont typeface="Wingdings" pitchFamily="2" charset="2"/>
              <a:buChar char="Ø"/>
            </a:pPr>
            <a:r>
              <a:rPr lang="it-IT" sz="2000" i="0" dirty="0">
                <a:solidFill>
                  <a:srgbClr val="000000"/>
                </a:solidFill>
                <a:effectLst/>
                <a:highlight>
                  <a:srgbClr val="FFFFFF"/>
                </a:highlight>
                <a:latin typeface="Gotham Rounded"/>
              </a:rPr>
              <a:t>organizzazione e gestione di attività culturali, artistiche o </a:t>
            </a:r>
            <a:r>
              <a:rPr lang="it-IT" sz="2000" i="0" dirty="0" err="1">
                <a:solidFill>
                  <a:srgbClr val="000000"/>
                </a:solidFill>
                <a:effectLst/>
                <a:highlight>
                  <a:srgbClr val="FFFFFF"/>
                </a:highlight>
                <a:latin typeface="Gotham Rounded"/>
              </a:rPr>
              <a:t>ricreativedi</a:t>
            </a:r>
            <a:r>
              <a:rPr lang="it-IT" sz="2000" i="0" dirty="0">
                <a:solidFill>
                  <a:srgbClr val="000000"/>
                </a:solidFill>
                <a:effectLst/>
                <a:highlight>
                  <a:srgbClr val="FFFFFF"/>
                </a:highlight>
                <a:latin typeface="Gotham Rounded"/>
              </a:rPr>
              <a:t> interesse sociale, </a:t>
            </a:r>
          </a:p>
          <a:p>
            <a:pPr>
              <a:buFont typeface="Wingdings" pitchFamily="2" charset="2"/>
              <a:buChar char="Ø"/>
            </a:pPr>
            <a:r>
              <a:rPr lang="it-IT" sz="2000" i="0" dirty="0">
                <a:solidFill>
                  <a:srgbClr val="000000"/>
                </a:solidFill>
                <a:effectLst/>
                <a:highlight>
                  <a:srgbClr val="FFFFFF"/>
                </a:highlight>
                <a:latin typeface="Gotham Rounded"/>
              </a:rPr>
              <a:t>organizzazione e gestione di attività turistiche di interesse sociale, culturale o religioso;</a:t>
            </a:r>
          </a:p>
          <a:p>
            <a:pPr>
              <a:buFont typeface="Wingdings" pitchFamily="2" charset="2"/>
              <a:buChar char="Ø"/>
            </a:pPr>
            <a:r>
              <a:rPr lang="it-IT" sz="2000" i="0" dirty="0">
                <a:solidFill>
                  <a:srgbClr val="000000"/>
                </a:solidFill>
                <a:effectLst/>
                <a:highlight>
                  <a:srgbClr val="FFFFFF"/>
                </a:highlight>
                <a:latin typeface="Gotham Rounded"/>
              </a:rPr>
              <a:t>formazione extra-scolastica, finalizzata alla prevenzione della dispersione scolastica e al successo scolastico e formativo, alla prevenzione del bullismo e al contrasto della povertà educativa;</a:t>
            </a:r>
          </a:p>
          <a:p>
            <a:pPr>
              <a:buFont typeface="Wingdings" pitchFamily="2" charset="2"/>
              <a:buChar char="Ø"/>
            </a:pPr>
            <a:r>
              <a:rPr lang="it-IT" sz="2000" i="0" dirty="0">
                <a:solidFill>
                  <a:srgbClr val="000000"/>
                </a:solidFill>
                <a:effectLst/>
                <a:highlight>
                  <a:srgbClr val="FFFFFF"/>
                </a:highlight>
                <a:latin typeface="Gotham Rounded"/>
              </a:rPr>
              <a:t>cooperazione allo sviluppo;</a:t>
            </a:r>
          </a:p>
          <a:p>
            <a:pPr>
              <a:buFont typeface="Wingdings" pitchFamily="2" charset="2"/>
              <a:buChar char="Ø"/>
            </a:pPr>
            <a:r>
              <a:rPr lang="it-IT" sz="2000" i="0" dirty="0">
                <a:solidFill>
                  <a:srgbClr val="000000"/>
                </a:solidFill>
                <a:effectLst/>
                <a:highlight>
                  <a:srgbClr val="FFFFFF"/>
                </a:highlight>
                <a:latin typeface="Gotham Rounded"/>
              </a:rPr>
              <a:t>servizi finalizzati all’inserimento o al reinserimento nel mercato del lavoro dei lavoratori e delle persone svantaggiate, con disabilità, beneficiarie di protezione internazionale o senza fissa dimora;</a:t>
            </a:r>
            <a:endParaRPr lang="it-IT" sz="2000" dirty="0">
              <a:solidFill>
                <a:srgbClr val="000000"/>
              </a:solidFill>
              <a:highlight>
                <a:srgbClr val="FFFFFF"/>
              </a:highlight>
              <a:latin typeface="Gotham Rounded"/>
            </a:endParaRPr>
          </a:p>
          <a:p>
            <a:pPr>
              <a:buFont typeface="Wingdings" pitchFamily="2" charset="2"/>
              <a:buChar char="Ø"/>
            </a:pPr>
            <a:r>
              <a:rPr lang="it-IT" sz="2000" i="0" dirty="0">
                <a:solidFill>
                  <a:srgbClr val="000000"/>
                </a:solidFill>
                <a:effectLst/>
                <a:highlight>
                  <a:srgbClr val="FFFFFF"/>
                </a:highlight>
                <a:latin typeface="Gotham Rounded"/>
              </a:rPr>
              <a:t>accoglienza umanitaria ed integrazione sociale dei migranti</a:t>
            </a:r>
          </a:p>
          <a:p>
            <a:pPr>
              <a:buFont typeface="Wingdings" pitchFamily="2" charset="2"/>
              <a:buChar char="Ø"/>
            </a:pPr>
            <a:r>
              <a:rPr lang="it-IT" sz="2800" i="0" dirty="0">
                <a:solidFill>
                  <a:srgbClr val="FF0000"/>
                </a:solidFill>
                <a:effectLst/>
                <a:highlight>
                  <a:srgbClr val="FFFFFF"/>
                </a:highlight>
                <a:latin typeface="Gotham Rounded"/>
              </a:rPr>
              <a:t>organizzazione e gestione di attività sportive dilettantistiche;</a:t>
            </a:r>
          </a:p>
          <a:p>
            <a:pPr>
              <a:buFont typeface="Wingdings" pitchFamily="2" charset="2"/>
              <a:buChar char="Ø"/>
            </a:pPr>
            <a:r>
              <a:rPr lang="it-IT" sz="2000" i="0" dirty="0">
                <a:solidFill>
                  <a:srgbClr val="000000"/>
                </a:solidFill>
                <a:effectLst/>
                <a:highlight>
                  <a:srgbClr val="FFFFFF"/>
                </a:highlight>
                <a:latin typeface="Gotham Rounded"/>
              </a:rPr>
              <a:t>beneficenza, sostegno a distanza, cessione </a:t>
            </a:r>
            <a:r>
              <a:rPr lang="it-IT" sz="2000" i="0" dirty="0" err="1">
                <a:solidFill>
                  <a:srgbClr val="000000"/>
                </a:solidFill>
                <a:effectLst/>
                <a:highlight>
                  <a:srgbClr val="FFFFFF"/>
                </a:highlight>
                <a:latin typeface="Gotham Rounded"/>
              </a:rPr>
              <a:t>gratuitadi</a:t>
            </a:r>
            <a:r>
              <a:rPr lang="it-IT" sz="2000" i="0" dirty="0">
                <a:solidFill>
                  <a:srgbClr val="000000"/>
                </a:solidFill>
                <a:effectLst/>
                <a:highlight>
                  <a:srgbClr val="FFFFFF"/>
                </a:highlight>
                <a:latin typeface="Gotham Rounded"/>
              </a:rPr>
              <a:t> alimenti o prodotti o erogazione di denaro, beni o servizi a sostegno di persone svantaggiate;</a:t>
            </a:r>
            <a:br>
              <a:rPr lang="it-IT" sz="2000" i="0" dirty="0">
                <a:solidFill>
                  <a:srgbClr val="000000"/>
                </a:solidFill>
                <a:effectLst/>
                <a:highlight>
                  <a:srgbClr val="FFFFFF"/>
                </a:highlight>
                <a:latin typeface="Gotham Rounded"/>
              </a:rPr>
            </a:br>
            <a:r>
              <a:rPr lang="it-IT" sz="2000" i="0" dirty="0">
                <a:solidFill>
                  <a:srgbClr val="000000"/>
                </a:solidFill>
                <a:effectLst/>
                <a:highlight>
                  <a:srgbClr val="FFFFFF"/>
                </a:highlight>
                <a:latin typeface="Gotham Rounded"/>
              </a:rPr>
              <a:t>promozione della cultura della legalità, della pace tra i popoli, della nonviolenza e della difesa non armata;</a:t>
            </a:r>
            <a:br>
              <a:rPr lang="it-IT" sz="2000" i="0" dirty="0">
                <a:solidFill>
                  <a:srgbClr val="000000"/>
                </a:solidFill>
                <a:effectLst/>
                <a:highlight>
                  <a:srgbClr val="FFFFFF"/>
                </a:highlight>
                <a:latin typeface="Gotham Rounded"/>
              </a:rPr>
            </a:br>
            <a:r>
              <a:rPr lang="it-IT" sz="2000" i="0" dirty="0">
                <a:solidFill>
                  <a:srgbClr val="000000"/>
                </a:solidFill>
                <a:effectLst/>
                <a:highlight>
                  <a:srgbClr val="FFFFFF"/>
                </a:highlight>
                <a:latin typeface="Gotham Rounded"/>
              </a:rPr>
              <a:t>promozione e tutela dei diritti umani, civili, sociali e politici, nonché dei diritti dei consumatori e degli utenti, protezione civile;</a:t>
            </a:r>
          </a:p>
          <a:p>
            <a:pPr>
              <a:buFont typeface="Wingdings" pitchFamily="2" charset="2"/>
              <a:buChar char="Ø"/>
            </a:pPr>
            <a:r>
              <a:rPr lang="it-IT" sz="2000" i="0" dirty="0">
                <a:solidFill>
                  <a:srgbClr val="000000"/>
                </a:solidFill>
                <a:effectLst/>
                <a:highlight>
                  <a:srgbClr val="FFFFFF"/>
                </a:highlight>
                <a:latin typeface="Gotham Rounded"/>
              </a:rPr>
              <a:t>riqualificazione di beni pubblici inutilizzati o di beni confiscati alla criminalità organizzata</a:t>
            </a:r>
            <a:endParaRPr lang="it-IT" sz="2000" dirty="0"/>
          </a:p>
          <a:p>
            <a:pPr>
              <a:buFont typeface="Wingdings" pitchFamily="2" charset="2"/>
              <a:buChar char="Ø"/>
            </a:pPr>
            <a:endParaRPr lang="it-IT" sz="2000" dirty="0"/>
          </a:p>
        </p:txBody>
      </p:sp>
      <p:sp>
        <p:nvSpPr>
          <p:cNvPr id="5" name="Titolo 3">
            <a:extLst>
              <a:ext uri="{FF2B5EF4-FFF2-40B4-BE49-F238E27FC236}">
                <a16:creationId xmlns:a16="http://schemas.microsoft.com/office/drawing/2014/main" id="{0A5EBC74-D785-56E2-42FD-E1B8A30E9AA0}"/>
              </a:ext>
            </a:extLst>
          </p:cNvPr>
          <p:cNvSpPr txBox="1">
            <a:spLocks/>
          </p:cNvSpPr>
          <p:nvPr/>
        </p:nvSpPr>
        <p:spPr>
          <a:xfrm>
            <a:off x="366815" y="125390"/>
            <a:ext cx="5727661" cy="148132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200" b="1" kern="1200" dirty="0">
                <a:solidFill>
                  <a:schemeClr val="tx1"/>
                </a:solidFill>
                <a:latin typeface="+mj-lt"/>
                <a:ea typeface="+mj-ea"/>
                <a:cs typeface="+mj-cs"/>
              </a:rPr>
              <a:t>D) La </a:t>
            </a:r>
            <a:r>
              <a:rPr lang="en-US" sz="3200" b="1" kern="1200" dirty="0" err="1">
                <a:solidFill>
                  <a:schemeClr val="tx1"/>
                </a:solidFill>
                <a:latin typeface="+mj-lt"/>
                <a:ea typeface="+mj-ea"/>
                <a:cs typeface="+mj-cs"/>
              </a:rPr>
              <a:t>riforma</a:t>
            </a:r>
            <a:r>
              <a:rPr lang="en-US" sz="3200" b="1" kern="1200" dirty="0">
                <a:solidFill>
                  <a:schemeClr val="tx1"/>
                </a:solidFill>
                <a:latin typeface="+mj-lt"/>
                <a:ea typeface="+mj-ea"/>
                <a:cs typeface="+mj-cs"/>
              </a:rPr>
              <a:t> del </a:t>
            </a:r>
            <a:r>
              <a:rPr lang="en-US" sz="3200" b="1" kern="1200" dirty="0" err="1">
                <a:solidFill>
                  <a:schemeClr val="tx1"/>
                </a:solidFill>
                <a:latin typeface="+mj-lt"/>
                <a:ea typeface="+mj-ea"/>
                <a:cs typeface="+mj-cs"/>
              </a:rPr>
              <a:t>Terzo</a:t>
            </a:r>
            <a:r>
              <a:rPr lang="en-US" sz="3200" b="1" kern="1200" dirty="0">
                <a:solidFill>
                  <a:schemeClr val="tx1"/>
                </a:solidFill>
                <a:latin typeface="+mj-lt"/>
                <a:ea typeface="+mj-ea"/>
                <a:cs typeface="+mj-cs"/>
              </a:rPr>
              <a:t> </a:t>
            </a:r>
            <a:r>
              <a:rPr lang="en-US" sz="3200" b="1" kern="1200" dirty="0" err="1">
                <a:solidFill>
                  <a:schemeClr val="tx1"/>
                </a:solidFill>
                <a:latin typeface="+mj-lt"/>
                <a:ea typeface="+mj-ea"/>
                <a:cs typeface="+mj-cs"/>
              </a:rPr>
              <a:t>Settore</a:t>
            </a:r>
            <a:r>
              <a:rPr lang="en-US" sz="3200" b="1" kern="1200" dirty="0">
                <a:solidFill>
                  <a:schemeClr val="tx1"/>
                </a:solidFill>
                <a:latin typeface="+mj-lt"/>
                <a:ea typeface="+mj-ea"/>
                <a:cs typeface="+mj-cs"/>
              </a:rPr>
              <a:t> : </a:t>
            </a:r>
          </a:p>
          <a:p>
            <a:pPr>
              <a:spcAft>
                <a:spcPts val="600"/>
              </a:spcAft>
            </a:pPr>
            <a:r>
              <a:rPr lang="en-US" sz="3200" b="1" kern="1200" dirty="0" err="1">
                <a:solidFill>
                  <a:schemeClr val="tx1"/>
                </a:solidFill>
                <a:latin typeface="+mj-lt"/>
                <a:ea typeface="+mj-ea"/>
                <a:cs typeface="+mj-cs"/>
              </a:rPr>
              <a:t>Asd</a:t>
            </a:r>
            <a:r>
              <a:rPr lang="en-US" sz="3200" b="1" kern="1200" dirty="0">
                <a:solidFill>
                  <a:schemeClr val="tx1"/>
                </a:solidFill>
                <a:latin typeface="+mj-lt"/>
                <a:ea typeface="+mj-ea"/>
                <a:cs typeface="+mj-cs"/>
              </a:rPr>
              <a:t> e Aps (?)</a:t>
            </a:r>
          </a:p>
        </p:txBody>
      </p:sp>
    </p:spTree>
    <p:extLst>
      <p:ext uri="{BB962C8B-B14F-4D97-AF65-F5344CB8AC3E}">
        <p14:creationId xmlns:p14="http://schemas.microsoft.com/office/powerpoint/2010/main" val="521559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212EA4B2-84BC-6ACB-FC04-5430F6B1EEED}"/>
              </a:ext>
            </a:extLst>
          </p:cNvPr>
          <p:cNvPicPr>
            <a:picLocks noChangeAspect="1"/>
          </p:cNvPicPr>
          <p:nvPr/>
        </p:nvPicPr>
        <p:blipFill>
          <a:blip r:embed="rId2"/>
          <a:srcRect/>
          <a:stretch/>
        </p:blipFill>
        <p:spPr>
          <a:xfrm>
            <a:off x="0" y="0"/>
            <a:ext cx="12192000" cy="6858000"/>
          </a:xfrm>
          <a:prstGeom prst="rect">
            <a:avLst/>
          </a:prstGeom>
        </p:spPr>
      </p:pic>
      <p:sp>
        <p:nvSpPr>
          <p:cNvPr id="5" name="CasellaDiTesto 4">
            <a:extLst>
              <a:ext uri="{FF2B5EF4-FFF2-40B4-BE49-F238E27FC236}">
                <a16:creationId xmlns:a16="http://schemas.microsoft.com/office/drawing/2014/main" id="{F75E12C3-4EDF-A511-017D-CADB5A9FFA57}"/>
              </a:ext>
            </a:extLst>
          </p:cNvPr>
          <p:cNvSpPr txBox="1"/>
          <p:nvPr/>
        </p:nvSpPr>
        <p:spPr>
          <a:xfrm>
            <a:off x="2307102" y="3244334"/>
            <a:ext cx="8004516" cy="461665"/>
          </a:xfrm>
          <a:prstGeom prst="rect">
            <a:avLst/>
          </a:prstGeom>
          <a:noFill/>
        </p:spPr>
        <p:txBody>
          <a:bodyPr wrap="square">
            <a:spAutoFit/>
          </a:bodyPr>
          <a:lstStyle>
            <a:defPPr>
              <a:defRPr lang="it-IT"/>
            </a:defPPr>
            <a:lvl1pPr indent="0">
              <a:buNone/>
              <a:defRPr sz="2400" b="1"/>
            </a:lvl1pPr>
          </a:lstStyle>
          <a:p>
            <a:r>
              <a:rPr lang="it-IT" dirty="0">
                <a:solidFill>
                  <a:srgbClr val="FF0000"/>
                </a:solidFill>
              </a:rPr>
              <a:t>2.2 CAMBIARE… DALLO STATUTO ALLA MISSION E VISION </a:t>
            </a:r>
          </a:p>
        </p:txBody>
      </p:sp>
      <p:sp>
        <p:nvSpPr>
          <p:cNvPr id="9" name="Titolo 1">
            <a:extLst>
              <a:ext uri="{FF2B5EF4-FFF2-40B4-BE49-F238E27FC236}">
                <a16:creationId xmlns:a16="http://schemas.microsoft.com/office/drawing/2014/main" id="{CCE2E69C-4173-9D81-751E-F08464604EF3}"/>
              </a:ext>
            </a:extLst>
          </p:cNvPr>
          <p:cNvSpPr>
            <a:spLocks noGrp="1"/>
          </p:cNvSpPr>
          <p:nvPr>
            <p:ph type="title"/>
          </p:nvPr>
        </p:nvSpPr>
        <p:spPr>
          <a:xfrm>
            <a:off x="1889237" y="1476168"/>
            <a:ext cx="9362518" cy="1325563"/>
          </a:xfrm>
        </p:spPr>
        <p:txBody>
          <a:bodyPr/>
          <a:lstStyle/>
          <a:p>
            <a:pPr marL="0" indent="0">
              <a:buNone/>
            </a:pPr>
            <a:r>
              <a:rPr lang="it-IT" sz="4400" b="1" dirty="0"/>
              <a:t>Il ruolo della società sportiva moderna</a:t>
            </a:r>
          </a:p>
        </p:txBody>
      </p:sp>
      <p:sp>
        <p:nvSpPr>
          <p:cNvPr id="10" name="Rettangolo 9">
            <a:extLst>
              <a:ext uri="{FF2B5EF4-FFF2-40B4-BE49-F238E27FC236}">
                <a16:creationId xmlns:a16="http://schemas.microsoft.com/office/drawing/2014/main" id="{6747D05D-D2B1-1C85-348E-8DD56789A065}"/>
              </a:ext>
            </a:extLst>
          </p:cNvPr>
          <p:cNvSpPr/>
          <p:nvPr/>
        </p:nvSpPr>
        <p:spPr>
          <a:xfrm>
            <a:off x="5700954" y="331537"/>
            <a:ext cx="535723" cy="923330"/>
          </a:xfrm>
          <a:prstGeom prst="rect">
            <a:avLst/>
          </a:prstGeom>
          <a:noFill/>
        </p:spPr>
        <p:txBody>
          <a:bodyPr wrap="non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2</a:t>
            </a:r>
          </a:p>
        </p:txBody>
      </p:sp>
    </p:spTree>
    <p:extLst>
      <p:ext uri="{BB962C8B-B14F-4D97-AF65-F5344CB8AC3E}">
        <p14:creationId xmlns:p14="http://schemas.microsoft.com/office/powerpoint/2010/main" val="3519115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838200" y="1929384"/>
            <a:ext cx="10515600" cy="4251960"/>
          </a:xfrm>
        </p:spPr>
        <p:txBody>
          <a:bodyPr>
            <a:normAutofit/>
          </a:bodyPr>
          <a:lstStyle/>
          <a:p>
            <a:pPr>
              <a:buNone/>
            </a:pPr>
            <a:endParaRPr lang="it-IT" sz="2000" dirty="0"/>
          </a:p>
          <a:p>
            <a:pPr>
              <a:buFont typeface="Wingdings" pitchFamily="2" charset="2"/>
              <a:buChar char="Ø"/>
            </a:pPr>
            <a:r>
              <a:rPr lang="it-IT" sz="2000" dirty="0"/>
              <a:t> la denominazione; </a:t>
            </a:r>
          </a:p>
          <a:p>
            <a:pPr>
              <a:buFont typeface="Wingdings" pitchFamily="2" charset="2"/>
              <a:buChar char="Ø"/>
            </a:pPr>
            <a:r>
              <a:rPr lang="it-IT" sz="2000" dirty="0"/>
              <a:t> L’oggetto sociale con riferimento all’organizzazione di attività sportive dilettantistiche, compresa l’attività didattica; </a:t>
            </a:r>
          </a:p>
          <a:p>
            <a:pPr>
              <a:buFont typeface="Wingdings" pitchFamily="2" charset="2"/>
              <a:buChar char="Ø"/>
            </a:pPr>
            <a:r>
              <a:rPr lang="it-IT" sz="2000" dirty="0"/>
              <a:t> l’attribuzione della rappresentanza legale dell’associazione; </a:t>
            </a:r>
          </a:p>
          <a:p>
            <a:pPr>
              <a:buFont typeface="Wingdings" pitchFamily="2" charset="2"/>
              <a:buChar char="Ø"/>
            </a:pPr>
            <a:r>
              <a:rPr lang="it-IT" sz="2000" dirty="0"/>
              <a:t> l’assenza di fini di lucro e la previsione che i proventi delle attività non possono, in nessun caso, essere divisi fra gli associati, anche in forme indirette </a:t>
            </a:r>
          </a:p>
          <a:p>
            <a:pPr>
              <a:buFont typeface="Wingdings" pitchFamily="2" charset="2"/>
              <a:buChar char="Ø"/>
            </a:pPr>
            <a:r>
              <a:rPr lang="it-IT" sz="2000" dirty="0"/>
              <a:t>le norme sull’ordinamento interno ispirato a </a:t>
            </a:r>
            <a:r>
              <a:rPr lang="it-IT" sz="2000" b="1" dirty="0"/>
              <a:t>principi di democrazia e di uguaglianza dei diritti di tutti gli associati, con la previsione dell’elettività delle cariche sociali, fatte salve le società sportive dilettantistiche che assumono la forma di società di capitali o cooperative per le quali si applicano le disposizioni del codice civile; </a:t>
            </a:r>
          </a:p>
          <a:p>
            <a:endParaRPr lang="it-IT" sz="2000" b="1" dirty="0"/>
          </a:p>
          <a:p>
            <a:endParaRPr lang="it-IT" sz="2000" dirty="0"/>
          </a:p>
        </p:txBody>
      </p:sp>
      <p:sp>
        <p:nvSpPr>
          <p:cNvPr id="4" name="CasellaDiTesto 3">
            <a:extLst>
              <a:ext uri="{FF2B5EF4-FFF2-40B4-BE49-F238E27FC236}">
                <a16:creationId xmlns:a16="http://schemas.microsoft.com/office/drawing/2014/main" id="{B75C1FD8-96AB-BA75-DF3C-8D58AF418618}"/>
              </a:ext>
            </a:extLst>
          </p:cNvPr>
          <p:cNvSpPr txBox="1"/>
          <p:nvPr/>
        </p:nvSpPr>
        <p:spPr>
          <a:xfrm>
            <a:off x="838200" y="754043"/>
            <a:ext cx="8373794" cy="923330"/>
          </a:xfrm>
          <a:prstGeom prst="rect">
            <a:avLst/>
          </a:prstGeom>
          <a:noFill/>
        </p:spPr>
        <p:txBody>
          <a:bodyPr wrap="square">
            <a:spAutoFit/>
          </a:bodyPr>
          <a:lstStyle/>
          <a:p>
            <a:pPr>
              <a:buNone/>
            </a:pPr>
            <a:r>
              <a:rPr lang="it-IT" sz="5400" b="1" dirty="0">
                <a:solidFill>
                  <a:srgbClr val="FF0000"/>
                </a:solidFill>
              </a:rPr>
              <a:t> Lo Statuto (La mia mappa)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sellaDiTesto 1">
            <a:extLst>
              <a:ext uri="{FF2B5EF4-FFF2-40B4-BE49-F238E27FC236}">
                <a16:creationId xmlns:a16="http://schemas.microsoft.com/office/drawing/2014/main" id="{9FDC8DB1-82F0-DF76-1DC9-DE98A3767600}"/>
              </a:ext>
            </a:extLst>
          </p:cNvPr>
          <p:cNvSpPr txBox="1"/>
          <p:nvPr/>
        </p:nvSpPr>
        <p:spPr>
          <a:xfrm>
            <a:off x="669036" y="486959"/>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b="1" kern="1200" dirty="0">
                <a:solidFill>
                  <a:srgbClr val="FF0000"/>
                </a:solidFill>
                <a:latin typeface="+mj-lt"/>
                <a:ea typeface="+mj-ea"/>
                <a:cs typeface="+mj-cs"/>
              </a:rPr>
              <a:t> Lo </a:t>
            </a:r>
            <a:r>
              <a:rPr lang="en-US" sz="5400" b="1" kern="1200" dirty="0" err="1">
                <a:solidFill>
                  <a:srgbClr val="FF0000"/>
                </a:solidFill>
                <a:latin typeface="+mj-lt"/>
                <a:ea typeface="+mj-ea"/>
                <a:cs typeface="+mj-cs"/>
              </a:rPr>
              <a:t>Statuto</a:t>
            </a:r>
            <a:r>
              <a:rPr lang="en-US" sz="5400" b="1" kern="1200" dirty="0">
                <a:solidFill>
                  <a:srgbClr val="FF0000"/>
                </a:solidFill>
                <a:latin typeface="+mj-lt"/>
                <a:ea typeface="+mj-ea"/>
                <a:cs typeface="+mj-cs"/>
              </a:rPr>
              <a:t> (La </a:t>
            </a:r>
            <a:r>
              <a:rPr lang="en-US" sz="5400" b="1" kern="1200" dirty="0" err="1">
                <a:solidFill>
                  <a:srgbClr val="FF0000"/>
                </a:solidFill>
                <a:latin typeface="+mj-lt"/>
                <a:ea typeface="+mj-ea"/>
                <a:cs typeface="+mj-cs"/>
              </a:rPr>
              <a:t>mia</a:t>
            </a:r>
            <a:r>
              <a:rPr lang="en-US" sz="5400" b="1" kern="1200" dirty="0">
                <a:solidFill>
                  <a:srgbClr val="FF0000"/>
                </a:solidFill>
                <a:latin typeface="+mj-lt"/>
                <a:ea typeface="+mj-ea"/>
                <a:cs typeface="+mj-cs"/>
              </a:rPr>
              <a:t> </a:t>
            </a:r>
            <a:r>
              <a:rPr lang="en-US" sz="5400" b="1" kern="1200" dirty="0" err="1">
                <a:solidFill>
                  <a:srgbClr val="FF0000"/>
                </a:solidFill>
                <a:latin typeface="+mj-lt"/>
                <a:ea typeface="+mj-ea"/>
                <a:cs typeface="+mj-cs"/>
              </a:rPr>
              <a:t>mappa</a:t>
            </a:r>
            <a:r>
              <a:rPr lang="en-US" sz="5400" b="1" kern="1200" dirty="0">
                <a:solidFill>
                  <a:srgbClr val="FF0000"/>
                </a:solidFill>
                <a:latin typeface="+mj-lt"/>
                <a:ea typeface="+mj-ea"/>
                <a:cs typeface="+mj-cs"/>
              </a:rPr>
              <a: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838200" y="1929384"/>
            <a:ext cx="10515600" cy="4251960"/>
          </a:xfrm>
        </p:spPr>
        <p:txBody>
          <a:bodyPr vert="horz" lIns="91440" tIns="45720" rIns="91440" bIns="45720" rtlCol="0">
            <a:normAutofit/>
          </a:bodyPr>
          <a:lstStyle/>
          <a:p>
            <a:endParaRPr lang="en-US" sz="2000" dirty="0"/>
          </a:p>
          <a:p>
            <a:pPr>
              <a:buFont typeface="Wingdings" pitchFamily="2" charset="2"/>
              <a:buChar char="Ø"/>
            </a:pPr>
            <a:r>
              <a:rPr lang="en-US" sz="2000" b="1" dirty="0" err="1"/>
              <a:t>modalità</a:t>
            </a:r>
            <a:r>
              <a:rPr lang="en-US" sz="2000" b="1" dirty="0"/>
              <a:t> di </a:t>
            </a:r>
            <a:r>
              <a:rPr lang="en-US" sz="2000" b="1" dirty="0" err="1"/>
              <a:t>scioglimento</a:t>
            </a:r>
            <a:r>
              <a:rPr lang="en-US" sz="2000" b="1" dirty="0"/>
              <a:t> </a:t>
            </a:r>
            <a:r>
              <a:rPr lang="en-US" sz="2000" b="1" dirty="0" err="1"/>
              <a:t>dell’associazione</a:t>
            </a:r>
            <a:r>
              <a:rPr lang="en-US" sz="2000" b="1" dirty="0"/>
              <a:t>: </a:t>
            </a:r>
          </a:p>
          <a:p>
            <a:pPr>
              <a:buFont typeface="Wingdings" pitchFamily="2" charset="2"/>
              <a:buChar char="Ø"/>
            </a:pPr>
            <a:endParaRPr lang="en-US" sz="2000" b="1" dirty="0"/>
          </a:p>
          <a:p>
            <a:pPr lvl="1">
              <a:buFont typeface="Wingdings" pitchFamily="2" charset="2"/>
              <a:buChar char="Ø"/>
            </a:pPr>
            <a:r>
              <a:rPr lang="en-US" sz="1600" dirty="0" err="1"/>
              <a:t>obbligo</a:t>
            </a:r>
            <a:r>
              <a:rPr lang="en-US" sz="1600" dirty="0"/>
              <a:t> di </a:t>
            </a:r>
            <a:r>
              <a:rPr lang="en-US" sz="1600" dirty="0" err="1"/>
              <a:t>devoluzione</a:t>
            </a:r>
            <a:r>
              <a:rPr lang="en-US" sz="1600" dirty="0"/>
              <a:t> ai </a:t>
            </a:r>
            <a:r>
              <a:rPr lang="en-US" sz="1600" dirty="0" err="1"/>
              <a:t>fini</a:t>
            </a:r>
            <a:r>
              <a:rPr lang="en-US" sz="1600" dirty="0"/>
              <a:t> </a:t>
            </a:r>
            <a:r>
              <a:rPr lang="en-US" sz="1600" dirty="0" err="1"/>
              <a:t>sportivi</a:t>
            </a:r>
            <a:r>
              <a:rPr lang="en-US" sz="1600" dirty="0"/>
              <a:t> del </a:t>
            </a:r>
            <a:r>
              <a:rPr lang="en-US" sz="1600" dirty="0" err="1"/>
              <a:t>patrimonio</a:t>
            </a:r>
            <a:r>
              <a:rPr lang="en-US" sz="1600" dirty="0"/>
              <a:t> in </a:t>
            </a:r>
            <a:r>
              <a:rPr lang="en-US" sz="1600" dirty="0" err="1"/>
              <a:t>caso</a:t>
            </a:r>
            <a:r>
              <a:rPr lang="en-US" sz="1600" dirty="0"/>
              <a:t> di </a:t>
            </a:r>
            <a:r>
              <a:rPr lang="en-US" sz="1600" dirty="0" err="1"/>
              <a:t>scioglimento</a:t>
            </a:r>
            <a:r>
              <a:rPr lang="en-US" sz="1600" dirty="0"/>
              <a:t> </a:t>
            </a:r>
            <a:r>
              <a:rPr lang="en-US" sz="1600" dirty="0" err="1"/>
              <a:t>delle</a:t>
            </a:r>
            <a:r>
              <a:rPr lang="en-US" sz="1600" dirty="0"/>
              <a:t> </a:t>
            </a:r>
            <a:r>
              <a:rPr lang="en-US" sz="1600" dirty="0" err="1"/>
              <a:t>società</a:t>
            </a:r>
            <a:r>
              <a:rPr lang="en-US" sz="1600" dirty="0"/>
              <a:t> e dell </a:t>
            </a:r>
            <a:r>
              <a:rPr lang="en-US" sz="1600" dirty="0" err="1"/>
              <a:t>associazione</a:t>
            </a:r>
            <a:endParaRPr lang="en-US" sz="1600" dirty="0"/>
          </a:p>
          <a:p>
            <a:pPr lvl="1">
              <a:buFont typeface="Wingdings" pitchFamily="2" charset="2"/>
              <a:buChar char="Ø"/>
            </a:pPr>
            <a:r>
              <a:rPr lang="en-US" sz="1600" dirty="0" err="1"/>
              <a:t>obbligo</a:t>
            </a:r>
            <a:r>
              <a:rPr lang="en-US" sz="1600" dirty="0"/>
              <a:t> di </a:t>
            </a:r>
            <a:r>
              <a:rPr lang="en-US" sz="1600" dirty="0" err="1"/>
              <a:t>redazione</a:t>
            </a:r>
            <a:r>
              <a:rPr lang="en-US" sz="1600" dirty="0"/>
              <a:t> di </a:t>
            </a:r>
            <a:r>
              <a:rPr lang="en-US" sz="1600" dirty="0" err="1"/>
              <a:t>rendiconti</a:t>
            </a:r>
            <a:r>
              <a:rPr lang="en-US" sz="1600" dirty="0"/>
              <a:t> </a:t>
            </a:r>
            <a:r>
              <a:rPr lang="en-US" sz="1600" dirty="0" err="1"/>
              <a:t>economico-finanziari</a:t>
            </a:r>
            <a:r>
              <a:rPr lang="en-US" sz="1600" dirty="0"/>
              <a:t>, </a:t>
            </a:r>
            <a:r>
              <a:rPr lang="en-US" sz="1600" dirty="0" err="1"/>
              <a:t>nonché</a:t>
            </a:r>
            <a:r>
              <a:rPr lang="en-US" sz="1600" dirty="0"/>
              <a:t> le </a:t>
            </a:r>
            <a:r>
              <a:rPr lang="en-US" sz="1600" dirty="0" err="1"/>
              <a:t>modalità</a:t>
            </a:r>
            <a:r>
              <a:rPr lang="en-US" sz="1600" dirty="0"/>
              <a:t> di </a:t>
            </a:r>
            <a:r>
              <a:rPr lang="en-US" sz="1600" dirty="0" err="1"/>
              <a:t>approvazione</a:t>
            </a:r>
            <a:r>
              <a:rPr lang="en-US" sz="1600" dirty="0"/>
              <a:t> </a:t>
            </a:r>
            <a:r>
              <a:rPr lang="en-US" sz="1600" dirty="0" err="1"/>
              <a:t>degli</a:t>
            </a:r>
            <a:r>
              <a:rPr lang="en-US" sz="1600" dirty="0"/>
              <a:t> </a:t>
            </a:r>
            <a:r>
              <a:rPr lang="en-US" sz="1600" dirty="0" err="1"/>
              <a:t>stessi</a:t>
            </a:r>
            <a:r>
              <a:rPr lang="en-US" sz="1600" dirty="0"/>
              <a:t> da </a:t>
            </a:r>
            <a:r>
              <a:rPr lang="en-US" sz="1600" dirty="0" err="1"/>
              <a:t>parte</a:t>
            </a:r>
            <a:r>
              <a:rPr lang="en-US" sz="1600" dirty="0"/>
              <a:t> </a:t>
            </a:r>
            <a:r>
              <a:rPr lang="en-US" sz="1600" dirty="0" err="1"/>
              <a:t>degli</a:t>
            </a:r>
            <a:r>
              <a:rPr lang="en-US" sz="1600" dirty="0"/>
              <a:t> </a:t>
            </a:r>
            <a:r>
              <a:rPr lang="en-US" sz="1600" dirty="0" err="1"/>
              <a:t>organi</a:t>
            </a:r>
            <a:r>
              <a:rPr lang="en-US" sz="1600" dirty="0"/>
              <a:t> </a:t>
            </a:r>
            <a:r>
              <a:rPr lang="en-US" sz="1600" dirty="0" err="1"/>
              <a:t>statutari</a:t>
            </a:r>
            <a:r>
              <a:rPr lang="en-US" sz="1600" dirty="0"/>
              <a:t>; </a:t>
            </a:r>
          </a:p>
          <a:p>
            <a:pPr>
              <a:buFont typeface="Wingdings" pitchFamily="2" charset="2"/>
              <a:buChar char="Ø"/>
            </a:pPr>
            <a:r>
              <a:rPr lang="en-US" sz="2000" dirty="0"/>
              <a:t>“</a:t>
            </a:r>
            <a:r>
              <a:rPr lang="en-US" sz="2000" dirty="0" err="1"/>
              <a:t>allo</a:t>
            </a:r>
            <a:r>
              <a:rPr lang="en-US" sz="2000" dirty="0"/>
              <a:t> </a:t>
            </a:r>
            <a:r>
              <a:rPr lang="en-US" sz="2000" dirty="0" err="1"/>
              <a:t>scopo</a:t>
            </a:r>
            <a:r>
              <a:rPr lang="en-US" sz="2000" dirty="0"/>
              <a:t> del </a:t>
            </a:r>
            <a:r>
              <a:rPr lang="en-US" sz="2000" dirty="0" err="1"/>
              <a:t>riconoscimento</a:t>
            </a:r>
            <a:r>
              <a:rPr lang="en-US" sz="2000" dirty="0"/>
              <a:t> ai </a:t>
            </a:r>
            <a:r>
              <a:rPr lang="en-US" sz="2000" dirty="0" err="1"/>
              <a:t>fini</a:t>
            </a:r>
            <a:r>
              <a:rPr lang="en-US" sz="2000" dirty="0"/>
              <a:t> </a:t>
            </a:r>
            <a:r>
              <a:rPr lang="en-US" sz="2000" dirty="0" err="1"/>
              <a:t>sportivi</a:t>
            </a:r>
            <a:r>
              <a:rPr lang="en-US" sz="2000" dirty="0"/>
              <a:t> </a:t>
            </a:r>
            <a:r>
              <a:rPr lang="en-US" sz="2000" dirty="0" err="1"/>
              <a:t>delle</a:t>
            </a:r>
            <a:r>
              <a:rPr lang="en-US" sz="2000" dirty="0"/>
              <a:t> </a:t>
            </a:r>
            <a:r>
              <a:rPr lang="en-US" sz="2000" dirty="0" err="1"/>
              <a:t>società</a:t>
            </a:r>
            <a:r>
              <a:rPr lang="en-US" sz="2000" dirty="0"/>
              <a:t> e </a:t>
            </a:r>
            <a:r>
              <a:rPr lang="en-US" sz="2000" dirty="0" err="1"/>
              <a:t>associazioni</a:t>
            </a:r>
            <a:r>
              <a:rPr lang="en-US" sz="2000" dirty="0"/>
              <a:t> sportive da </a:t>
            </a:r>
            <a:r>
              <a:rPr lang="en-US" sz="2000" dirty="0" err="1"/>
              <a:t>parte</a:t>
            </a:r>
            <a:r>
              <a:rPr lang="en-US" sz="2000" dirty="0"/>
              <a:t> del CONI”, </a:t>
            </a:r>
            <a:r>
              <a:rPr lang="en-US" sz="2000" b="1" dirty="0" err="1"/>
              <a:t>gli</a:t>
            </a:r>
            <a:r>
              <a:rPr lang="en-US" sz="2000" b="1" dirty="0"/>
              <a:t> </a:t>
            </a:r>
            <a:r>
              <a:rPr lang="en-US" sz="2000" b="1" dirty="0" err="1"/>
              <a:t>statuti</a:t>
            </a:r>
            <a:r>
              <a:rPr lang="en-US" sz="2000" b="1" dirty="0"/>
              <a:t> </a:t>
            </a:r>
            <a:r>
              <a:rPr lang="en-US" sz="2000" b="1" dirty="0" err="1"/>
              <a:t>delle</a:t>
            </a:r>
            <a:r>
              <a:rPr lang="en-US" sz="2000" b="1" dirty="0"/>
              <a:t> </a:t>
            </a:r>
            <a:r>
              <a:rPr lang="en-US" sz="2000" b="1" dirty="0" err="1"/>
              <a:t>stesse</a:t>
            </a:r>
            <a:r>
              <a:rPr lang="en-US" sz="2000" b="1" dirty="0"/>
              <a:t>, </a:t>
            </a:r>
            <a:r>
              <a:rPr lang="en-US" sz="2000" b="1" dirty="0" err="1"/>
              <a:t>oltre</a:t>
            </a:r>
            <a:r>
              <a:rPr lang="en-US" sz="2000" b="1" dirty="0"/>
              <a:t> ai </a:t>
            </a:r>
            <a:r>
              <a:rPr lang="en-US" sz="2000" b="1" dirty="0" err="1"/>
              <a:t>requisiti</a:t>
            </a:r>
            <a:r>
              <a:rPr lang="en-US" sz="2000" b="1" dirty="0"/>
              <a:t> </a:t>
            </a:r>
            <a:r>
              <a:rPr lang="en-US" sz="2000" b="1" dirty="0" err="1"/>
              <a:t>richiesti</a:t>
            </a:r>
            <a:r>
              <a:rPr lang="en-US" sz="2000" b="1" dirty="0"/>
              <a:t> </a:t>
            </a:r>
            <a:r>
              <a:rPr lang="en-US" sz="2000" b="1" dirty="0" err="1"/>
              <a:t>dalla</a:t>
            </a:r>
            <a:r>
              <a:rPr lang="en-US" sz="2000" b="1" dirty="0"/>
              <a:t> </a:t>
            </a:r>
            <a:r>
              <a:rPr lang="en-US" sz="2000" b="1" dirty="0" err="1"/>
              <a:t>legislazione</a:t>
            </a:r>
            <a:r>
              <a:rPr lang="en-US" sz="2000" b="1" dirty="0"/>
              <a:t> </a:t>
            </a:r>
            <a:r>
              <a:rPr lang="en-US" sz="2000" b="1" dirty="0" err="1"/>
              <a:t>statale</a:t>
            </a:r>
            <a:r>
              <a:rPr lang="en-US" sz="2000" b="1" dirty="0"/>
              <a:t>, </a:t>
            </a:r>
            <a:r>
              <a:rPr lang="en-US" sz="2000" b="1" dirty="0" err="1"/>
              <a:t>devono</a:t>
            </a:r>
            <a:r>
              <a:rPr lang="en-US" sz="2000" b="1" dirty="0"/>
              <a:t> </a:t>
            </a:r>
            <a:r>
              <a:rPr lang="en-US" sz="2000" b="1" dirty="0" err="1"/>
              <a:t>prevedere</a:t>
            </a:r>
            <a:r>
              <a:rPr lang="en-US" sz="2000" b="1" dirty="0"/>
              <a:t> </a:t>
            </a:r>
            <a:r>
              <a:rPr lang="en-US" sz="2000" b="1" dirty="0" err="1"/>
              <a:t>l’obbligo</a:t>
            </a:r>
            <a:r>
              <a:rPr lang="en-US" sz="2000" b="1" dirty="0"/>
              <a:t> di </a:t>
            </a:r>
            <a:r>
              <a:rPr lang="en-US" sz="2000" b="1" dirty="0" err="1"/>
              <a:t>conformarsi</a:t>
            </a:r>
            <a:r>
              <a:rPr lang="en-US" sz="2000" b="1" dirty="0"/>
              <a:t> alle </a:t>
            </a:r>
            <a:r>
              <a:rPr lang="en-US" sz="2000" b="1" dirty="0" err="1"/>
              <a:t>norme</a:t>
            </a:r>
            <a:r>
              <a:rPr lang="en-US" sz="2000" b="1" dirty="0"/>
              <a:t> e alle </a:t>
            </a:r>
            <a:r>
              <a:rPr lang="en-US" sz="2000" b="1" dirty="0" err="1"/>
              <a:t>direttive</a:t>
            </a:r>
            <a:r>
              <a:rPr lang="en-US" sz="2000" b="1" dirty="0"/>
              <a:t> CONI </a:t>
            </a:r>
            <a:r>
              <a:rPr lang="en-US" sz="2000" b="1" dirty="0" err="1"/>
              <a:t>nonché</a:t>
            </a:r>
            <a:r>
              <a:rPr lang="en-US" sz="2000" b="1" dirty="0"/>
              <a:t> </a:t>
            </a:r>
            <a:r>
              <a:rPr lang="en-US" sz="2000" b="1" dirty="0" err="1"/>
              <a:t>agli</a:t>
            </a:r>
            <a:r>
              <a:rPr lang="en-US" sz="2000" b="1" dirty="0"/>
              <a:t> </a:t>
            </a:r>
            <a:r>
              <a:rPr lang="en-US" sz="2000" b="1" dirty="0" err="1"/>
              <a:t>statuti</a:t>
            </a:r>
            <a:r>
              <a:rPr lang="en-US" sz="2000" b="1" dirty="0"/>
              <a:t> e ai </a:t>
            </a:r>
            <a:r>
              <a:rPr lang="en-US" sz="2000" b="1" dirty="0" err="1"/>
              <a:t>regolamenti</a:t>
            </a:r>
            <a:r>
              <a:rPr lang="en-US" sz="2000" b="1" dirty="0"/>
              <a:t> </a:t>
            </a:r>
            <a:r>
              <a:rPr lang="en-US" sz="2000" b="1" dirty="0" err="1"/>
              <a:t>delle</a:t>
            </a:r>
            <a:r>
              <a:rPr lang="en-US" sz="2000" b="1" dirty="0"/>
              <a:t> </a:t>
            </a:r>
            <a:r>
              <a:rPr lang="en-US" sz="2000" b="1" dirty="0" err="1"/>
              <a:t>Federazioni</a:t>
            </a:r>
            <a:r>
              <a:rPr lang="en-US" sz="2000" b="1" dirty="0"/>
              <a:t> sportive </a:t>
            </a:r>
            <a:r>
              <a:rPr lang="en-US" sz="2000" b="1" dirty="0" err="1"/>
              <a:t>nazionali</a:t>
            </a:r>
            <a:r>
              <a:rPr lang="en-US" sz="2000" b="1" dirty="0"/>
              <a:t> e </a:t>
            </a:r>
            <a:r>
              <a:rPr lang="en-US" sz="2000" b="1" dirty="0" err="1"/>
              <a:t>delle</a:t>
            </a:r>
            <a:r>
              <a:rPr lang="en-US" sz="2000" b="1" dirty="0"/>
              <a:t> Discipline sportive associate o </a:t>
            </a:r>
            <a:r>
              <a:rPr lang="en-US" sz="2000" b="1" dirty="0" err="1"/>
              <a:t>dell’Ente</a:t>
            </a:r>
            <a:r>
              <a:rPr lang="en-US" sz="2000" b="1" dirty="0"/>
              <a:t> di </a:t>
            </a:r>
            <a:r>
              <a:rPr lang="en-US" sz="2000" b="1" dirty="0" err="1"/>
              <a:t>promozione</a:t>
            </a:r>
            <a:r>
              <a:rPr lang="en-US" sz="2000" b="1" dirty="0"/>
              <a:t> </a:t>
            </a:r>
            <a:r>
              <a:rPr lang="en-US" sz="2000" b="1" dirty="0" err="1"/>
              <a:t>sportiva</a:t>
            </a:r>
            <a:r>
              <a:rPr lang="en-US" sz="2000" b="1" dirty="0"/>
              <a:t> cui la </a:t>
            </a:r>
            <a:r>
              <a:rPr lang="en-US" sz="2000" b="1" dirty="0" err="1"/>
              <a:t>società</a:t>
            </a:r>
            <a:r>
              <a:rPr lang="en-US" sz="2000" b="1" dirty="0"/>
              <a:t> o </a:t>
            </a:r>
            <a:r>
              <a:rPr lang="en-US" sz="2000" b="1" dirty="0" err="1"/>
              <a:t>associazione</a:t>
            </a:r>
            <a:r>
              <a:rPr lang="en-US" sz="2000" b="1" dirty="0"/>
              <a:t> </a:t>
            </a:r>
            <a:r>
              <a:rPr lang="en-US" sz="2000" b="1" dirty="0" err="1"/>
              <a:t>intende</a:t>
            </a:r>
            <a:r>
              <a:rPr lang="en-US" sz="2000" b="1" dirty="0"/>
              <a:t> </a:t>
            </a:r>
            <a:r>
              <a:rPr lang="en-US" sz="2000" b="1" dirty="0" err="1"/>
              <a:t>affiliarsi</a:t>
            </a:r>
            <a:r>
              <a:rPr lang="en-US" sz="2000" b="1" dirty="0"/>
              <a:t>. </a:t>
            </a:r>
          </a:p>
          <a:p>
            <a:endParaRPr 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39EDCD87-5274-23E1-C3E4-C0B7D75CB209}"/>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b="1" kern="1200" dirty="0">
                <a:solidFill>
                  <a:srgbClr val="FF0000"/>
                </a:solidFill>
                <a:latin typeface="+mj-lt"/>
                <a:ea typeface="+mj-ea"/>
                <a:cs typeface="+mj-cs"/>
              </a:rPr>
              <a:t>La MISSION ( la </a:t>
            </a:r>
            <a:r>
              <a:rPr lang="en-US" sz="5400" b="1" kern="1200" dirty="0" err="1">
                <a:solidFill>
                  <a:srgbClr val="FF0000"/>
                </a:solidFill>
                <a:latin typeface="+mj-lt"/>
                <a:ea typeface="+mj-ea"/>
                <a:cs typeface="+mj-cs"/>
              </a:rPr>
              <a:t>mia</a:t>
            </a:r>
            <a:r>
              <a:rPr lang="en-US" sz="5400" b="1" kern="1200" dirty="0">
                <a:solidFill>
                  <a:srgbClr val="FF0000"/>
                </a:solidFill>
                <a:latin typeface="+mj-lt"/>
                <a:ea typeface="+mj-ea"/>
                <a:cs typeface="+mj-cs"/>
              </a:rPr>
              <a:t> </a:t>
            </a:r>
            <a:r>
              <a:rPr lang="en-US" sz="5400" b="1" kern="1200" dirty="0" err="1">
                <a:solidFill>
                  <a:srgbClr val="FF0000"/>
                </a:solidFill>
                <a:latin typeface="+mj-lt"/>
                <a:ea typeface="+mj-ea"/>
                <a:cs typeface="+mj-cs"/>
              </a:rPr>
              <a:t>bussola</a:t>
            </a:r>
            <a:r>
              <a:rPr lang="en-US" sz="5400" b="1" kern="1200" dirty="0">
                <a:solidFill>
                  <a:srgbClr val="FF0000"/>
                </a:solidFill>
                <a:latin typeface="+mj-lt"/>
                <a:ea typeface="+mj-ea"/>
                <a:cs typeface="+mj-cs"/>
              </a:rPr>
              <a:t>) </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3"/>
          <p:cNvSpPr txBox="1">
            <a:spLocks noChangeArrowheads="1"/>
          </p:cNvSpPr>
          <p:nvPr/>
        </p:nvSpPr>
        <p:spPr>
          <a:xfrm>
            <a:off x="838200" y="1929384"/>
            <a:ext cx="10515600" cy="4251960"/>
          </a:xfrm>
          <a:prstGeom prst="rect">
            <a:avLst/>
          </a:prstGeom>
        </p:spPr>
        <p:txBody>
          <a:bodyPr vert="horz" lIns="91440" tIns="45720" rIns="91440" bIns="45720" rtlCol="0">
            <a:normAutofit fontScale="92500" lnSpcReduction="10000"/>
          </a:bodyPr>
          <a:lstStyle/>
          <a:p>
            <a:pPr indent="-228600">
              <a:lnSpc>
                <a:spcPct val="90000"/>
              </a:lnSpc>
              <a:spcAft>
                <a:spcPts val="600"/>
              </a:spcAft>
              <a:buFont typeface="Arial" panose="020B0604020202020204" pitchFamily="34" charset="0"/>
              <a:buChar char="•"/>
            </a:pPr>
            <a:endParaRPr lang="en-US" sz="1500" dirty="0"/>
          </a:p>
          <a:p>
            <a:pPr marL="57150" indent="-285750">
              <a:lnSpc>
                <a:spcPct val="90000"/>
              </a:lnSpc>
              <a:spcAft>
                <a:spcPts val="600"/>
              </a:spcAft>
              <a:buFont typeface="Wingdings" pitchFamily="2" charset="2"/>
              <a:buChar char="Ø"/>
            </a:pPr>
            <a:endParaRPr lang="en-US" sz="2000" i="1" dirty="0">
              <a:solidFill>
                <a:srgbClr val="FF0000"/>
              </a:solidFill>
            </a:endParaRPr>
          </a:p>
          <a:p>
            <a:pPr marL="57150" indent="-285750">
              <a:lnSpc>
                <a:spcPct val="90000"/>
              </a:lnSpc>
              <a:spcAft>
                <a:spcPts val="600"/>
              </a:spcAft>
              <a:buFont typeface="Wingdings" pitchFamily="2" charset="2"/>
              <a:buChar char="Ø"/>
            </a:pPr>
            <a:r>
              <a:rPr lang="en-US" sz="2000" i="1" dirty="0">
                <a:solidFill>
                  <a:srgbClr val="FF0000"/>
                </a:solidFill>
              </a:rPr>
              <a:t>Chi </a:t>
            </a:r>
            <a:r>
              <a:rPr lang="en-US" sz="2000" i="1" dirty="0" err="1">
                <a:solidFill>
                  <a:srgbClr val="FF0000"/>
                </a:solidFill>
              </a:rPr>
              <a:t>siamo</a:t>
            </a:r>
            <a:r>
              <a:rPr lang="en-US" sz="2000" i="1" dirty="0">
                <a:solidFill>
                  <a:srgbClr val="FF0000"/>
                </a:solidFill>
              </a:rPr>
              <a:t> ?</a:t>
            </a:r>
          </a:p>
          <a:p>
            <a:pPr indent="-228600">
              <a:lnSpc>
                <a:spcPct val="90000"/>
              </a:lnSpc>
              <a:spcAft>
                <a:spcPts val="600"/>
              </a:spcAft>
              <a:buFont typeface="Arial" panose="020B0604020202020204" pitchFamily="34" charset="0"/>
              <a:buChar char="•"/>
            </a:pPr>
            <a:endParaRPr lang="en-US" sz="2000" dirty="0"/>
          </a:p>
          <a:p>
            <a:pPr marL="857250" lvl="1" indent="-285750">
              <a:lnSpc>
                <a:spcPct val="90000"/>
              </a:lnSpc>
              <a:spcAft>
                <a:spcPts val="600"/>
              </a:spcAft>
              <a:buFont typeface="Wingdings" pitchFamily="2" charset="2"/>
              <a:buChar char="Ø"/>
            </a:pPr>
            <a:r>
              <a:rPr lang="en-US" sz="2000" dirty="0"/>
              <a:t>Dare </a:t>
            </a:r>
            <a:r>
              <a:rPr lang="en-US" sz="2000" dirty="0" err="1"/>
              <a:t>una</a:t>
            </a:r>
            <a:r>
              <a:rPr lang="en-US" sz="2000" dirty="0"/>
              <a:t> </a:t>
            </a:r>
            <a:r>
              <a:rPr lang="en-US" sz="2000" dirty="0" err="1"/>
              <a:t>risposta</a:t>
            </a:r>
            <a:r>
              <a:rPr lang="en-US" sz="2000" dirty="0"/>
              <a:t> </a:t>
            </a:r>
            <a:r>
              <a:rPr lang="en-US" sz="2000" dirty="0" err="1"/>
              <a:t>efficace</a:t>
            </a:r>
            <a:r>
              <a:rPr lang="en-US" sz="2000" dirty="0"/>
              <a:t> a </a:t>
            </a:r>
            <a:r>
              <a:rPr lang="en-US" sz="2000" dirty="0" err="1"/>
              <a:t>questa</a:t>
            </a:r>
            <a:r>
              <a:rPr lang="en-US" sz="2000" dirty="0"/>
              <a:t> </a:t>
            </a:r>
            <a:r>
              <a:rPr lang="en-US" sz="2000" dirty="0" err="1"/>
              <a:t>domanda</a:t>
            </a:r>
            <a:r>
              <a:rPr lang="en-US" sz="2000" dirty="0"/>
              <a:t> ci </a:t>
            </a:r>
            <a:r>
              <a:rPr lang="en-US" sz="2000" dirty="0" err="1"/>
              <a:t>permette</a:t>
            </a:r>
            <a:r>
              <a:rPr lang="en-US" sz="2000" dirty="0"/>
              <a:t> di </a:t>
            </a:r>
            <a:r>
              <a:rPr lang="en-US" sz="2000" dirty="0" err="1"/>
              <a:t>inquadrare</a:t>
            </a:r>
            <a:r>
              <a:rPr lang="en-US" sz="2000" dirty="0"/>
              <a:t> il campo </a:t>
            </a:r>
            <a:r>
              <a:rPr lang="en-US" sz="2000" dirty="0" err="1"/>
              <a:t>d’azione</a:t>
            </a:r>
            <a:r>
              <a:rPr lang="en-US" sz="2000" dirty="0"/>
              <a:t> e </a:t>
            </a:r>
            <a:r>
              <a:rPr lang="en-US" sz="2000" dirty="0" err="1"/>
              <a:t>tracciare</a:t>
            </a:r>
            <a:r>
              <a:rPr lang="en-US" sz="2000" dirty="0"/>
              <a:t> </a:t>
            </a:r>
            <a:r>
              <a:rPr lang="en-US" sz="2000" dirty="0" err="1"/>
              <a:t>i</a:t>
            </a:r>
            <a:r>
              <a:rPr lang="en-US" sz="2000" dirty="0"/>
              <a:t> </a:t>
            </a:r>
            <a:r>
              <a:rPr lang="en-US" sz="2000" dirty="0" err="1"/>
              <a:t>binari</a:t>
            </a:r>
            <a:r>
              <a:rPr lang="en-US" sz="2000" dirty="0"/>
              <a:t> </a:t>
            </a:r>
            <a:r>
              <a:rPr lang="en-US" sz="2000" dirty="0" err="1"/>
              <a:t>entro</a:t>
            </a:r>
            <a:r>
              <a:rPr lang="en-US" sz="2000" dirty="0"/>
              <a:t> </a:t>
            </a:r>
            <a:r>
              <a:rPr lang="en-US" sz="2000" dirty="0" err="1"/>
              <a:t>i</a:t>
            </a:r>
            <a:r>
              <a:rPr lang="en-US" sz="2000" dirty="0"/>
              <a:t> </a:t>
            </a:r>
            <a:r>
              <a:rPr lang="en-US" sz="2000" dirty="0" err="1"/>
              <a:t>quali</a:t>
            </a:r>
            <a:r>
              <a:rPr lang="en-US" sz="2000" dirty="0"/>
              <a:t> </a:t>
            </a:r>
            <a:r>
              <a:rPr lang="en-US" sz="2000" dirty="0" err="1"/>
              <a:t>muoversi</a:t>
            </a:r>
            <a:r>
              <a:rPr lang="en-US" sz="2000" dirty="0"/>
              <a:t> con </a:t>
            </a:r>
            <a:r>
              <a:rPr lang="en-US" sz="2000" dirty="0" err="1"/>
              <a:t>sicurezza</a:t>
            </a:r>
            <a:endParaRPr lang="en-US" sz="2000" dirty="0"/>
          </a:p>
          <a:p>
            <a:pPr marL="857250" lvl="1" indent="-285750">
              <a:lnSpc>
                <a:spcPct val="90000"/>
              </a:lnSpc>
              <a:spcAft>
                <a:spcPts val="600"/>
              </a:spcAft>
              <a:buFont typeface="Wingdings" pitchFamily="2" charset="2"/>
              <a:buChar char="Ø"/>
            </a:pPr>
            <a:endParaRPr lang="en-US" sz="2000" dirty="0"/>
          </a:p>
          <a:p>
            <a:pPr marL="857250" lvl="1" indent="-285750">
              <a:lnSpc>
                <a:spcPct val="90000"/>
              </a:lnSpc>
              <a:spcAft>
                <a:spcPts val="600"/>
              </a:spcAft>
              <a:buFont typeface="Wingdings" pitchFamily="2" charset="2"/>
              <a:buChar char="Ø"/>
            </a:pPr>
            <a:r>
              <a:rPr lang="en-US" sz="2000" dirty="0"/>
              <a:t>La </a:t>
            </a:r>
            <a:r>
              <a:rPr lang="en-US" sz="2000" dirty="0" err="1"/>
              <a:t>chiarezza</a:t>
            </a:r>
            <a:r>
              <a:rPr lang="en-US" sz="2000" dirty="0"/>
              <a:t> di </a:t>
            </a:r>
            <a:r>
              <a:rPr lang="en-US" sz="2000" dirty="0" err="1"/>
              <a:t>vedute</a:t>
            </a:r>
            <a:r>
              <a:rPr lang="en-US" sz="2000" dirty="0"/>
              <a:t> </a:t>
            </a:r>
            <a:r>
              <a:rPr lang="en-US" sz="2000" dirty="0" err="1"/>
              <a:t>facilita</a:t>
            </a:r>
            <a:r>
              <a:rPr lang="en-US" sz="2000" dirty="0"/>
              <a:t> la </a:t>
            </a:r>
            <a:r>
              <a:rPr lang="en-US" sz="2000" dirty="0" err="1"/>
              <a:t>pianificazione</a:t>
            </a:r>
            <a:r>
              <a:rPr lang="en-US" sz="2000" dirty="0"/>
              <a:t> </a:t>
            </a:r>
            <a:r>
              <a:rPr lang="en-US" sz="2000" dirty="0" err="1"/>
              <a:t>delle</a:t>
            </a:r>
            <a:r>
              <a:rPr lang="en-US" sz="2000" dirty="0"/>
              <a:t> </a:t>
            </a:r>
            <a:r>
              <a:rPr lang="en-US" sz="2000" dirty="0" err="1"/>
              <a:t>azioni</a:t>
            </a:r>
            <a:r>
              <a:rPr lang="en-US" sz="2000" dirty="0"/>
              <a:t> e </a:t>
            </a:r>
            <a:r>
              <a:rPr lang="en-US" sz="2000" dirty="0" err="1"/>
              <a:t>aiuta</a:t>
            </a:r>
            <a:r>
              <a:rPr lang="en-US" sz="2000" dirty="0"/>
              <a:t> dare forma </a:t>
            </a:r>
            <a:r>
              <a:rPr lang="en-US" sz="2000" dirty="0" err="1"/>
              <a:t>alla</a:t>
            </a:r>
            <a:r>
              <a:rPr lang="en-US" sz="2000" dirty="0"/>
              <a:t> </a:t>
            </a:r>
            <a:r>
              <a:rPr lang="en-US" sz="2000" dirty="0" err="1"/>
              <a:t>coscienza</a:t>
            </a:r>
            <a:r>
              <a:rPr lang="en-US" sz="2000" dirty="0"/>
              <a:t> </a:t>
            </a:r>
            <a:r>
              <a:rPr lang="en-US" sz="2000" dirty="0" err="1"/>
              <a:t>societaria</a:t>
            </a:r>
            <a:r>
              <a:rPr lang="en-US" sz="2000" dirty="0"/>
              <a:t>, </a:t>
            </a:r>
            <a:r>
              <a:rPr lang="en-US" sz="2000" dirty="0" err="1"/>
              <a:t>cioè</a:t>
            </a:r>
            <a:r>
              <a:rPr lang="en-US" sz="2000" dirty="0"/>
              <a:t> </a:t>
            </a:r>
            <a:r>
              <a:rPr lang="en-US" sz="2000" dirty="0" err="1"/>
              <a:t>all’autopercezione</a:t>
            </a:r>
            <a:r>
              <a:rPr lang="en-US" sz="2000" dirty="0"/>
              <a:t> </a:t>
            </a:r>
            <a:r>
              <a:rPr lang="en-US" sz="2000" dirty="0" err="1"/>
              <a:t>della</a:t>
            </a:r>
            <a:r>
              <a:rPr lang="en-US" sz="2000" dirty="0"/>
              <a:t> propria </a:t>
            </a:r>
            <a:r>
              <a:rPr lang="en-US" sz="2000" dirty="0" err="1"/>
              <a:t>esistenza</a:t>
            </a:r>
            <a:r>
              <a:rPr lang="en-US" sz="2000" dirty="0"/>
              <a:t> e del proprio </a:t>
            </a:r>
            <a:r>
              <a:rPr lang="en-US" sz="2000" dirty="0" err="1"/>
              <a:t>scopo</a:t>
            </a:r>
            <a:r>
              <a:rPr lang="en-US" sz="2000" dirty="0"/>
              <a:t> </a:t>
            </a:r>
          </a:p>
          <a:p>
            <a:pPr marL="514350" lvl="1" indent="-285750">
              <a:lnSpc>
                <a:spcPct val="90000"/>
              </a:lnSpc>
              <a:spcAft>
                <a:spcPts val="600"/>
              </a:spcAft>
              <a:buFont typeface="Wingdings" pitchFamily="2" charset="2"/>
              <a:buChar char="Ø"/>
            </a:pPr>
            <a:endParaRPr lang="en-US" sz="2000" dirty="0"/>
          </a:p>
          <a:p>
            <a:pPr marL="857250" lvl="1" indent="-285750">
              <a:lnSpc>
                <a:spcPct val="90000"/>
              </a:lnSpc>
              <a:spcAft>
                <a:spcPts val="600"/>
              </a:spcAft>
              <a:buFont typeface="Wingdings" pitchFamily="2" charset="2"/>
              <a:buChar char="Ø"/>
            </a:pPr>
            <a:r>
              <a:rPr lang="en-US" sz="2000" dirty="0"/>
              <a:t>Prima di </a:t>
            </a:r>
            <a:r>
              <a:rPr lang="en-US" sz="2000" dirty="0" err="1"/>
              <a:t>intraprendere</a:t>
            </a:r>
            <a:r>
              <a:rPr lang="en-US" sz="2000" dirty="0"/>
              <a:t> </a:t>
            </a:r>
            <a:r>
              <a:rPr lang="en-US" sz="2000" dirty="0" err="1"/>
              <a:t>qualsiasi</a:t>
            </a:r>
            <a:r>
              <a:rPr lang="en-US" sz="2000" dirty="0"/>
              <a:t> </a:t>
            </a:r>
            <a:r>
              <a:rPr lang="en-US" sz="2000" dirty="0" err="1"/>
              <a:t>tipo</a:t>
            </a:r>
            <a:r>
              <a:rPr lang="en-US" sz="2000" dirty="0"/>
              <a:t> di </a:t>
            </a:r>
            <a:r>
              <a:rPr lang="en-US" sz="2000" dirty="0" err="1"/>
              <a:t>attività</a:t>
            </a:r>
            <a:r>
              <a:rPr lang="en-US" sz="2000" dirty="0"/>
              <a:t>, </a:t>
            </a:r>
            <a:r>
              <a:rPr lang="en-US" sz="2000" dirty="0" err="1"/>
              <a:t>ogni</a:t>
            </a:r>
            <a:r>
              <a:rPr lang="en-US" sz="2000" dirty="0"/>
              <a:t> </a:t>
            </a:r>
            <a:r>
              <a:rPr lang="en-US" sz="2000" dirty="0" err="1"/>
              <a:t>organizzazione</a:t>
            </a:r>
            <a:r>
              <a:rPr lang="en-US" sz="2000" dirty="0"/>
              <a:t> </a:t>
            </a:r>
            <a:r>
              <a:rPr lang="en-US" sz="2000" dirty="0" err="1"/>
              <a:t>sportiva</a:t>
            </a:r>
            <a:r>
              <a:rPr lang="en-US" sz="2000" dirty="0"/>
              <a:t> </a:t>
            </a:r>
            <a:r>
              <a:rPr lang="en-US" sz="2000" dirty="0" err="1"/>
              <a:t>deve</a:t>
            </a:r>
            <a:r>
              <a:rPr lang="en-US" sz="2000" dirty="0"/>
              <a:t> </a:t>
            </a:r>
            <a:r>
              <a:rPr lang="en-US" sz="2000" dirty="0" err="1"/>
              <a:t>definire</a:t>
            </a:r>
            <a:r>
              <a:rPr lang="en-US" sz="2000" dirty="0"/>
              <a:t>, </a:t>
            </a:r>
            <a:r>
              <a:rPr lang="en-US" sz="2000" dirty="0" err="1"/>
              <a:t>dichiarare</a:t>
            </a:r>
            <a:r>
              <a:rPr lang="en-US" sz="2000" dirty="0"/>
              <a:t> e </a:t>
            </a:r>
            <a:r>
              <a:rPr lang="en-US" sz="2000" dirty="0" err="1"/>
              <a:t>infine</a:t>
            </a:r>
            <a:r>
              <a:rPr lang="en-US" sz="2000" dirty="0"/>
              <a:t> </a:t>
            </a:r>
            <a:r>
              <a:rPr lang="en-US" sz="2000" dirty="0" err="1"/>
              <a:t>comunicare</a:t>
            </a:r>
            <a:r>
              <a:rPr lang="en-US" sz="2000" dirty="0"/>
              <a:t> lo </a:t>
            </a:r>
            <a:r>
              <a:rPr lang="en-US" sz="2000" dirty="0" err="1"/>
              <a:t>scopo</a:t>
            </a:r>
            <a:r>
              <a:rPr lang="en-US" sz="2000" dirty="0"/>
              <a:t> </a:t>
            </a:r>
            <a:r>
              <a:rPr lang="en-US" sz="2000" dirty="0" err="1"/>
              <a:t>della</a:t>
            </a:r>
            <a:r>
              <a:rPr lang="en-US" sz="2000" dirty="0"/>
              <a:t> propria </a:t>
            </a:r>
            <a:r>
              <a:rPr lang="en-US" sz="2000" dirty="0" err="1"/>
              <a:t>attività</a:t>
            </a:r>
            <a:r>
              <a:rPr lang="en-US" sz="2000" dirty="0"/>
              <a:t>: LA MISSION</a:t>
            </a:r>
          </a:p>
          <a:p>
            <a:pPr indent="-228600">
              <a:lnSpc>
                <a:spcPct val="90000"/>
              </a:lnSpc>
              <a:spcAft>
                <a:spcPts val="600"/>
              </a:spcAft>
              <a:buFont typeface="Arial" panose="020B0604020202020204" pitchFamily="34" charset="0"/>
              <a:buChar char="•"/>
            </a:pPr>
            <a:endParaRPr lang="en-US" sz="1500" dirty="0"/>
          </a:p>
          <a:p>
            <a:pPr indent="-228600">
              <a:lnSpc>
                <a:spcPct val="90000"/>
              </a:lnSpc>
              <a:spcAft>
                <a:spcPts val="600"/>
              </a:spcAft>
              <a:buFont typeface="Arial" panose="020B0604020202020204" pitchFamily="34" charset="0"/>
              <a:buChar char="•"/>
            </a:pPr>
            <a:endParaRPr lang="en-US" sz="1500" dirty="0"/>
          </a:p>
          <a:p>
            <a:pPr indent="-228600">
              <a:lnSpc>
                <a:spcPct val="90000"/>
              </a:lnSpc>
              <a:spcAft>
                <a:spcPts val="600"/>
              </a:spcAft>
              <a:buClr>
                <a:schemeClr val="accent1"/>
              </a:buClr>
              <a:buSzPct val="70000"/>
              <a:buFont typeface="Arial" panose="020B0604020202020204" pitchFamily="34" charset="0"/>
              <a:buChar char="•"/>
              <a:defRPr/>
            </a:pPr>
            <a:r>
              <a:rPr lang="en-US" altLang="it-IT" sz="1500" dirty="0"/>
              <a:t>.</a:t>
            </a:r>
          </a:p>
        </p:txBody>
      </p:sp>
    </p:spTree>
  </p:cSld>
  <p:clrMapOvr>
    <a:masterClrMapping/>
  </p:clrMapOvr>
  <p:transition>
    <p:strips dir="rd"/>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776" name="Rectangle 3277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sellaDiTesto 1">
            <a:extLst>
              <a:ext uri="{FF2B5EF4-FFF2-40B4-BE49-F238E27FC236}">
                <a16:creationId xmlns:a16="http://schemas.microsoft.com/office/drawing/2014/main" id="{F862F8C9-42AF-7BB0-6BBC-F8CBA212999F}"/>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b="1" kern="1200" dirty="0">
                <a:solidFill>
                  <a:srgbClr val="FF0000"/>
                </a:solidFill>
                <a:latin typeface="+mj-lt"/>
                <a:ea typeface="+mj-ea"/>
                <a:cs typeface="+mj-cs"/>
              </a:rPr>
              <a:t>La MISSION ( la </a:t>
            </a:r>
            <a:r>
              <a:rPr lang="en-US" sz="5400" b="1" kern="1200" dirty="0" err="1">
                <a:solidFill>
                  <a:srgbClr val="FF0000"/>
                </a:solidFill>
                <a:latin typeface="+mj-lt"/>
                <a:ea typeface="+mj-ea"/>
                <a:cs typeface="+mj-cs"/>
              </a:rPr>
              <a:t>mia</a:t>
            </a:r>
            <a:r>
              <a:rPr lang="en-US" sz="5400" b="1" kern="1200" dirty="0">
                <a:solidFill>
                  <a:srgbClr val="FF0000"/>
                </a:solidFill>
                <a:latin typeface="+mj-lt"/>
                <a:ea typeface="+mj-ea"/>
                <a:cs typeface="+mj-cs"/>
              </a:rPr>
              <a:t> </a:t>
            </a:r>
            <a:r>
              <a:rPr lang="en-US" sz="5400" b="1" kern="1200" dirty="0" err="1">
                <a:solidFill>
                  <a:srgbClr val="FF0000"/>
                </a:solidFill>
                <a:latin typeface="+mj-lt"/>
                <a:ea typeface="+mj-ea"/>
                <a:cs typeface="+mj-cs"/>
              </a:rPr>
              <a:t>bussola</a:t>
            </a:r>
            <a:r>
              <a:rPr lang="en-US" sz="5400" b="1" kern="1200" dirty="0">
                <a:solidFill>
                  <a:srgbClr val="FF0000"/>
                </a:solidFill>
                <a:latin typeface="+mj-lt"/>
                <a:ea typeface="+mj-ea"/>
                <a:cs typeface="+mj-cs"/>
              </a:rPr>
              <a:t>) </a:t>
            </a:r>
          </a:p>
        </p:txBody>
      </p:sp>
      <p:sp>
        <p:nvSpPr>
          <p:cNvPr id="3277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1" name="Rectangle 7"/>
          <p:cNvSpPr>
            <a:spLocks noChangeArrowheads="1"/>
          </p:cNvSpPr>
          <p:nvPr/>
        </p:nvSpPr>
        <p:spPr bwMode="auto">
          <a:xfrm>
            <a:off x="669036" y="1881334"/>
            <a:ext cx="10515600" cy="48762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altLang="it-IT" sz="2200" i="1" dirty="0">
                <a:solidFill>
                  <a:srgbClr val="FF0000"/>
                </a:solidFill>
              </a:rPr>
              <a:t>Come </a:t>
            </a:r>
            <a:r>
              <a:rPr lang="en-US" altLang="it-IT" sz="2200" i="1" dirty="0" err="1">
                <a:solidFill>
                  <a:srgbClr val="FF0000"/>
                </a:solidFill>
              </a:rPr>
              <a:t>elaborare</a:t>
            </a:r>
            <a:r>
              <a:rPr lang="en-US" altLang="it-IT" sz="2200" i="1" dirty="0">
                <a:solidFill>
                  <a:srgbClr val="FF0000"/>
                </a:solidFill>
              </a:rPr>
              <a:t> la </a:t>
            </a:r>
            <a:r>
              <a:rPr lang="en-US" altLang="it-IT" sz="2200" i="1" dirty="0" err="1">
                <a:solidFill>
                  <a:srgbClr val="FF0000"/>
                </a:solidFill>
              </a:rPr>
              <a:t>dichiarazione</a:t>
            </a:r>
            <a:r>
              <a:rPr lang="en-US" altLang="it-IT" sz="2200" i="1" dirty="0">
                <a:solidFill>
                  <a:srgbClr val="FF0000"/>
                </a:solidFill>
              </a:rPr>
              <a:t> di </a:t>
            </a:r>
            <a:r>
              <a:rPr lang="en-US" altLang="it-IT" sz="2200" i="1" dirty="0" err="1">
                <a:solidFill>
                  <a:srgbClr val="FF0000"/>
                </a:solidFill>
              </a:rPr>
              <a:t>missione</a:t>
            </a:r>
            <a:endParaRPr lang="en-US" altLang="it-IT" sz="2200" i="1" dirty="0">
              <a:solidFill>
                <a:srgbClr val="FF0000"/>
              </a:solidFill>
            </a:endParaRPr>
          </a:p>
        </p:txBody>
      </p:sp>
      <p:sp>
        <p:nvSpPr>
          <p:cNvPr id="4" name="Rectangle 3"/>
          <p:cNvSpPr txBox="1">
            <a:spLocks noChangeArrowheads="1"/>
          </p:cNvSpPr>
          <p:nvPr/>
        </p:nvSpPr>
        <p:spPr>
          <a:xfrm>
            <a:off x="249350" y="2355858"/>
            <a:ext cx="11690252" cy="4271432"/>
          </a:xfrm>
          <a:prstGeom prst="rect">
            <a:avLst/>
          </a:prstGeom>
        </p:spPr>
        <p:txBody>
          <a:bodyPr/>
          <a:lstStyle/>
          <a:p>
            <a:pPr algn="just">
              <a:spcAft>
                <a:spcPts val="600"/>
              </a:spcAft>
            </a:pPr>
            <a:r>
              <a:rPr lang="it-IT" sz="2000" dirty="0">
                <a:ea typeface="Tahoma" pitchFamily="34" charset="0"/>
                <a:cs typeface="Tahoma" pitchFamily="34" charset="0"/>
              </a:rPr>
              <a:t>Contenuti fondamentali: </a:t>
            </a:r>
          </a:p>
          <a:p>
            <a:pPr marL="800100" lvl="1" indent="-342900" algn="just">
              <a:spcAft>
                <a:spcPts val="600"/>
              </a:spcAft>
              <a:buFont typeface="Wingdings" pitchFamily="2" charset="2"/>
              <a:buChar char="Ø"/>
            </a:pPr>
            <a:r>
              <a:rPr lang="it-IT" sz="2000" dirty="0">
                <a:ea typeface="Tahoma" pitchFamily="34" charset="0"/>
                <a:cs typeface="Tahoma" pitchFamily="34" charset="0"/>
              </a:rPr>
              <a:t>Soddisfacimento delle esigenze dell’organizzazione sportiva</a:t>
            </a:r>
          </a:p>
          <a:p>
            <a:pPr marL="800100" lvl="1" indent="-342900" algn="just">
              <a:spcAft>
                <a:spcPts val="600"/>
              </a:spcAft>
              <a:buFont typeface="Wingdings" pitchFamily="2" charset="2"/>
              <a:buChar char="Ø"/>
            </a:pPr>
            <a:r>
              <a:rPr lang="it-IT" sz="2000" dirty="0">
                <a:ea typeface="Tahoma" pitchFamily="34" charset="0"/>
                <a:cs typeface="Tahoma" pitchFamily="34" charset="0"/>
              </a:rPr>
              <a:t>L’individuazione dei soci che servite o che vorreste servire</a:t>
            </a:r>
          </a:p>
          <a:p>
            <a:pPr marL="800100" lvl="1" indent="-342900" algn="just">
              <a:spcAft>
                <a:spcPts val="600"/>
              </a:spcAft>
              <a:buFont typeface="Wingdings" pitchFamily="2" charset="2"/>
              <a:buChar char="Ø"/>
            </a:pPr>
            <a:r>
              <a:rPr lang="it-IT" sz="2000" dirty="0">
                <a:ea typeface="Tahoma" pitchFamily="34" charset="0"/>
                <a:cs typeface="Tahoma" pitchFamily="34" charset="0"/>
              </a:rPr>
              <a:t>Come giungere a questo</a:t>
            </a:r>
          </a:p>
          <a:p>
            <a:pPr marL="800100" lvl="1" indent="-342900" algn="just">
              <a:spcAft>
                <a:spcPts val="600"/>
              </a:spcAft>
              <a:buFont typeface="Wingdings" pitchFamily="2" charset="2"/>
              <a:buChar char="Ø"/>
            </a:pPr>
            <a:r>
              <a:rPr lang="it-IT" sz="2000" dirty="0">
                <a:ea typeface="Tahoma" pitchFamily="34" charset="0"/>
                <a:cs typeface="Tahoma" pitchFamily="34" charset="0"/>
              </a:rPr>
              <a:t>Contenuto del vostro servizio </a:t>
            </a:r>
          </a:p>
          <a:p>
            <a:pPr marL="342900" indent="-342900" algn="just">
              <a:spcAft>
                <a:spcPts val="600"/>
              </a:spcAft>
              <a:buFont typeface="Wingdings" pitchFamily="2" charset="2"/>
              <a:buChar char="Ø"/>
            </a:pPr>
            <a:endParaRPr lang="it-IT" sz="2000" dirty="0">
              <a:ea typeface="Tahoma" pitchFamily="34" charset="0"/>
              <a:cs typeface="Tahoma" pitchFamily="34" charset="0"/>
            </a:endParaRPr>
          </a:p>
          <a:p>
            <a:pPr algn="just">
              <a:spcAft>
                <a:spcPts val="600"/>
              </a:spcAft>
            </a:pPr>
            <a:endParaRPr lang="it-IT" sz="2000" dirty="0">
              <a:ea typeface="Tahoma" pitchFamily="34" charset="0"/>
              <a:cs typeface="Tahoma" pitchFamily="34" charset="0"/>
            </a:endParaRPr>
          </a:p>
          <a:p>
            <a:pPr marL="342900" indent="-342900" algn="just">
              <a:spcAft>
                <a:spcPts val="600"/>
              </a:spcAft>
              <a:buFont typeface="Wingdings" pitchFamily="2" charset="2"/>
              <a:buChar char="Ø"/>
            </a:pPr>
            <a:r>
              <a:rPr lang="it-IT" sz="2000" dirty="0">
                <a:ea typeface="Tahoma" pitchFamily="34" charset="0"/>
                <a:cs typeface="Tahoma" pitchFamily="34" charset="0"/>
              </a:rPr>
              <a:t>Servire i giovani dell’Oratorio di San Filippo con entusiasmo e volontariato, attraverso una buona qualità dei nostri programmi sportivi e sociali per garantire lo svolgimento di campionati </a:t>
            </a:r>
            <a:r>
              <a:rPr lang="it-IT" sz="2000" dirty="0" err="1">
                <a:ea typeface="Tahoma" pitchFamily="34" charset="0"/>
                <a:cs typeface="Tahoma" pitchFamily="34" charset="0"/>
              </a:rPr>
              <a:t>csi</a:t>
            </a:r>
            <a:r>
              <a:rPr lang="it-IT" sz="2000" dirty="0">
                <a:ea typeface="Tahoma" pitchFamily="34" charset="0"/>
                <a:cs typeface="Tahoma" pitchFamily="34" charset="0"/>
              </a:rPr>
              <a:t> di volley nell’area di Imperia </a:t>
            </a:r>
          </a:p>
          <a:p>
            <a:pPr algn="just">
              <a:spcAft>
                <a:spcPts val="600"/>
              </a:spcAft>
              <a:buClr>
                <a:schemeClr val="accent1"/>
              </a:buClr>
              <a:buSzPct val="70000"/>
              <a:defRPr/>
            </a:pPr>
            <a:endParaRPr lang="it-IT" altLang="it-IT" sz="2000" dirty="0">
              <a:solidFill>
                <a:srgbClr val="000000"/>
              </a:solidFill>
              <a:ea typeface="Tahoma" pitchFamily="34" charset="0"/>
              <a:cs typeface="Tahoma" pitchFamily="34" charset="0"/>
            </a:endParaRPr>
          </a:p>
        </p:txBody>
      </p:sp>
    </p:spTree>
  </p:cSld>
  <p:clrMapOvr>
    <a:masterClrMapping/>
  </p:clrMapOvr>
  <p:transition>
    <p:strips dir="rd"/>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7"/>
          <p:cNvSpPr>
            <a:spLocks noChangeArrowheads="1"/>
          </p:cNvSpPr>
          <p:nvPr/>
        </p:nvSpPr>
        <p:spPr bwMode="auto">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altLang="it-IT" sz="5400" b="1" kern="1200">
                <a:solidFill>
                  <a:srgbClr val="FF0000"/>
                </a:solidFill>
                <a:latin typeface="+mj-lt"/>
                <a:ea typeface="+mj-ea"/>
                <a:cs typeface="+mj-cs"/>
              </a:rPr>
              <a:t>La VISION</a:t>
            </a:r>
          </a:p>
        </p:txBody>
      </p:sp>
      <p:sp>
        <p:nvSpPr>
          <p:cNvPr id="1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3"/>
          <p:cNvSpPr txBox="1">
            <a:spLocks noGrp="1" noChangeArrowheads="1"/>
          </p:cNvSpPr>
          <p:nvPr>
            <p:ph idx="1"/>
          </p:nvPr>
        </p:nvSpPr>
        <p:spPr>
          <a:xfrm>
            <a:off x="838200" y="1929384"/>
            <a:ext cx="10515600" cy="4251960"/>
          </a:xfrm>
          <a:prstGeom prst="rect">
            <a:avLst/>
          </a:prstGeom>
        </p:spPr>
        <p:txBody>
          <a:bodyPr vert="horz" lIns="91440" tIns="45720" rIns="91440" bIns="45720" rtlCol="0">
            <a:normAutofit/>
          </a:bodyPr>
          <a:lstStyle/>
          <a:p>
            <a:endParaRPr lang="en-US" sz="1900" dirty="0"/>
          </a:p>
          <a:p>
            <a:pPr>
              <a:buFont typeface="Wingdings" pitchFamily="2" charset="2"/>
              <a:buChar char="Ø"/>
            </a:pPr>
            <a:r>
              <a:rPr lang="en-US" sz="1900" dirty="0"/>
              <a:t>Cosa </a:t>
            </a:r>
            <a:r>
              <a:rPr lang="en-US" sz="1900" dirty="0" err="1"/>
              <a:t>volete</a:t>
            </a:r>
            <a:r>
              <a:rPr lang="en-US" sz="1900" dirty="0"/>
              <a:t> </a:t>
            </a:r>
            <a:r>
              <a:rPr lang="en-US" sz="1900" dirty="0" err="1"/>
              <a:t>essere</a:t>
            </a:r>
            <a:r>
              <a:rPr lang="en-US" sz="1900" dirty="0"/>
              <a:t> ?</a:t>
            </a:r>
          </a:p>
          <a:p>
            <a:pPr>
              <a:buFont typeface="Wingdings" pitchFamily="2" charset="2"/>
              <a:buChar char="Ø"/>
            </a:pPr>
            <a:r>
              <a:rPr lang="en-US" sz="1900" dirty="0"/>
              <a:t>Come </a:t>
            </a:r>
            <a:r>
              <a:rPr lang="en-US" sz="1900" dirty="0" err="1"/>
              <a:t>volete</a:t>
            </a:r>
            <a:r>
              <a:rPr lang="en-US" sz="1900" dirty="0"/>
              <a:t> </a:t>
            </a:r>
            <a:r>
              <a:rPr lang="en-US" sz="1900" dirty="0" err="1"/>
              <a:t>essere</a:t>
            </a:r>
            <a:r>
              <a:rPr lang="en-US" sz="1900" dirty="0"/>
              <a:t> </a:t>
            </a:r>
            <a:r>
              <a:rPr lang="en-US" sz="1900" dirty="0" err="1"/>
              <a:t>considerati</a:t>
            </a:r>
            <a:r>
              <a:rPr lang="en-US" sz="1900" dirty="0"/>
              <a:t> ?</a:t>
            </a:r>
          </a:p>
          <a:p>
            <a:pPr>
              <a:buFont typeface="Wingdings" pitchFamily="2" charset="2"/>
              <a:buChar char="Ø"/>
            </a:pPr>
            <a:r>
              <a:rPr lang="en-US" sz="1900" dirty="0" err="1"/>
              <a:t>Quali</a:t>
            </a:r>
            <a:r>
              <a:rPr lang="en-US" sz="1900" dirty="0"/>
              <a:t> </a:t>
            </a:r>
            <a:r>
              <a:rPr lang="en-US" sz="1900" dirty="0" err="1"/>
              <a:t>caratteristiche</a:t>
            </a:r>
            <a:r>
              <a:rPr lang="en-US" sz="1900" dirty="0"/>
              <a:t> vi </a:t>
            </a:r>
            <a:r>
              <a:rPr lang="en-US" sz="1900" dirty="0" err="1"/>
              <a:t>distingueranno</a:t>
            </a:r>
            <a:r>
              <a:rPr lang="en-US" sz="1900" dirty="0"/>
              <a:t> ?, </a:t>
            </a:r>
            <a:r>
              <a:rPr lang="en-US" sz="1900" dirty="0" err="1"/>
              <a:t>Entro</a:t>
            </a:r>
            <a:r>
              <a:rPr lang="en-US" sz="1900" dirty="0"/>
              <a:t> </a:t>
            </a:r>
            <a:r>
              <a:rPr lang="en-US" sz="1900" dirty="0" err="1"/>
              <a:t>quanti</a:t>
            </a:r>
            <a:r>
              <a:rPr lang="en-US" sz="1900" dirty="0"/>
              <a:t> anni ?</a:t>
            </a:r>
          </a:p>
          <a:p>
            <a:pPr>
              <a:buFont typeface="Wingdings" pitchFamily="2" charset="2"/>
              <a:buChar char="Ø"/>
            </a:pPr>
            <a:r>
              <a:rPr lang="en-US" sz="1900" dirty="0"/>
              <a:t>In 30 parole o </a:t>
            </a:r>
            <a:r>
              <a:rPr lang="en-US" sz="1900" dirty="0" err="1"/>
              <a:t>meno</a:t>
            </a:r>
            <a:r>
              <a:rPr lang="en-US" sz="1900" dirty="0"/>
              <a:t> </a:t>
            </a:r>
            <a:r>
              <a:rPr lang="en-US" sz="1900" dirty="0" err="1"/>
              <a:t>dichiarate</a:t>
            </a:r>
            <a:r>
              <a:rPr lang="en-US" sz="1900" dirty="0"/>
              <a:t> la </a:t>
            </a:r>
            <a:r>
              <a:rPr lang="en-US" sz="1900" dirty="0" err="1"/>
              <a:t>visione</a:t>
            </a:r>
            <a:r>
              <a:rPr lang="en-US" sz="1900" dirty="0"/>
              <a:t> </a:t>
            </a:r>
            <a:r>
              <a:rPr lang="en-US" sz="1900" dirty="0" err="1"/>
              <a:t>della</a:t>
            </a:r>
            <a:r>
              <a:rPr lang="en-US" sz="1900" dirty="0"/>
              <a:t> </a:t>
            </a:r>
            <a:r>
              <a:rPr lang="en-US" sz="1900" dirty="0" err="1"/>
              <a:t>vostra</a:t>
            </a:r>
            <a:r>
              <a:rPr lang="en-US" sz="1900" dirty="0"/>
              <a:t> </a:t>
            </a:r>
            <a:r>
              <a:rPr lang="en-US" sz="1900" dirty="0" err="1"/>
              <a:t>organizzazione</a:t>
            </a:r>
            <a:endParaRPr lang="en-US" sz="1900" dirty="0"/>
          </a:p>
          <a:p>
            <a:pPr>
              <a:buFont typeface="Wingdings" pitchFamily="2" charset="2"/>
              <a:buChar char="Ø"/>
            </a:pPr>
            <a:r>
              <a:rPr lang="en-US" sz="1900" dirty="0"/>
              <a:t>………………………………………………………………………………………………………………………………………………………………………………………………………………………………………….</a:t>
            </a:r>
          </a:p>
          <a:p>
            <a:pPr>
              <a:buClr>
                <a:schemeClr val="accent1"/>
              </a:buClr>
              <a:buSzPct val="70000"/>
              <a:buFont typeface="Wingdings" pitchFamily="2" charset="2"/>
              <a:buChar char="Ø"/>
              <a:defRPr/>
            </a:pPr>
            <a:endParaRPr lang="en-US" altLang="it-IT" sz="1900" dirty="0"/>
          </a:p>
          <a:p>
            <a:pPr>
              <a:buClr>
                <a:schemeClr val="accent1"/>
              </a:buClr>
              <a:buSzPct val="70000"/>
              <a:buFont typeface="Wingdings" pitchFamily="2" charset="2"/>
              <a:buChar char="Ø"/>
              <a:defRPr/>
            </a:pPr>
            <a:r>
              <a:rPr lang="en-US" altLang="it-IT" sz="1900" dirty="0"/>
              <a:t>Per es ; </a:t>
            </a:r>
            <a:r>
              <a:rPr lang="en-US" altLang="it-IT" sz="1900" dirty="0" err="1"/>
              <a:t>Vogliamo</a:t>
            </a:r>
            <a:r>
              <a:rPr lang="en-US" altLang="it-IT" sz="1900" dirty="0"/>
              <a:t> </a:t>
            </a:r>
            <a:r>
              <a:rPr lang="en-US" altLang="it-IT" sz="1900" dirty="0" err="1"/>
              <a:t>che</a:t>
            </a:r>
            <a:r>
              <a:rPr lang="en-US" altLang="it-IT" sz="1900" dirty="0"/>
              <a:t> la </a:t>
            </a:r>
            <a:r>
              <a:rPr lang="en-US" altLang="it-IT" sz="1900" dirty="0" err="1"/>
              <a:t>società</a:t>
            </a:r>
            <a:r>
              <a:rPr lang="en-US" altLang="it-IT" sz="1900" dirty="0"/>
              <a:t> Virtus </a:t>
            </a:r>
            <a:r>
              <a:rPr lang="en-US" altLang="it-IT" sz="1900" dirty="0" err="1"/>
              <a:t>sia</a:t>
            </a:r>
            <a:r>
              <a:rPr lang="en-US" altLang="it-IT" sz="1900" dirty="0"/>
              <a:t> </a:t>
            </a:r>
            <a:r>
              <a:rPr lang="en-US" altLang="it-IT" sz="1900" dirty="0" err="1"/>
              <a:t>considerata</a:t>
            </a:r>
            <a:r>
              <a:rPr lang="en-US" altLang="it-IT" sz="1900" dirty="0"/>
              <a:t> </a:t>
            </a:r>
            <a:r>
              <a:rPr lang="en-US" altLang="it-IT" sz="1900" dirty="0" err="1"/>
              <a:t>entro</a:t>
            </a:r>
            <a:r>
              <a:rPr lang="en-US" altLang="it-IT" sz="1900" dirty="0"/>
              <a:t> 5 anni il punto di </a:t>
            </a:r>
            <a:r>
              <a:rPr lang="en-US" altLang="it-IT" sz="1900" dirty="0" err="1"/>
              <a:t>riferimento</a:t>
            </a:r>
            <a:r>
              <a:rPr lang="en-US" altLang="it-IT" sz="1900" dirty="0"/>
              <a:t> </a:t>
            </a:r>
            <a:r>
              <a:rPr lang="en-US" altLang="it-IT" sz="1900" dirty="0" err="1"/>
              <a:t>nella</a:t>
            </a:r>
            <a:r>
              <a:rPr lang="en-US" altLang="it-IT" sz="1900" dirty="0"/>
              <a:t> </a:t>
            </a:r>
            <a:r>
              <a:rPr lang="en-US" altLang="it-IT" sz="1900" dirty="0" err="1"/>
              <a:t>disciplina</a:t>
            </a:r>
            <a:r>
              <a:rPr lang="en-US" altLang="it-IT" sz="1900" dirty="0"/>
              <a:t> </a:t>
            </a:r>
            <a:r>
              <a:rPr lang="en-US" altLang="it-IT" sz="1900" dirty="0" err="1"/>
              <a:t>della</a:t>
            </a:r>
            <a:r>
              <a:rPr lang="en-US" altLang="it-IT" sz="1900" dirty="0"/>
              <a:t> </a:t>
            </a:r>
            <a:r>
              <a:rPr lang="en-US" altLang="it-IT" sz="1900" dirty="0" err="1"/>
              <a:t>scherma</a:t>
            </a:r>
            <a:r>
              <a:rPr lang="en-US" altLang="it-IT" sz="1900" dirty="0"/>
              <a:t> </a:t>
            </a:r>
            <a:r>
              <a:rPr lang="en-US" altLang="it-IT" sz="1900" dirty="0" err="1"/>
              <a:t>nella</a:t>
            </a:r>
            <a:r>
              <a:rPr lang="en-US" altLang="it-IT" sz="1900" dirty="0"/>
              <a:t> nostra </a:t>
            </a:r>
            <a:r>
              <a:rPr lang="en-US" altLang="it-IT" sz="1900" dirty="0" err="1"/>
              <a:t>città</a:t>
            </a:r>
            <a:r>
              <a:rPr lang="en-US" altLang="it-IT" sz="1900" dirty="0"/>
              <a:t> a </a:t>
            </a:r>
            <a:r>
              <a:rPr lang="en-US" altLang="it-IT" sz="1900" dirty="0" err="1"/>
              <a:t>livello</a:t>
            </a:r>
            <a:r>
              <a:rPr lang="en-US" altLang="it-IT" sz="1900" dirty="0"/>
              <a:t> </a:t>
            </a:r>
            <a:r>
              <a:rPr lang="en-US" altLang="it-IT" sz="1900" dirty="0" err="1"/>
              <a:t>qualitativo</a:t>
            </a:r>
            <a:r>
              <a:rPr lang="en-US" altLang="it-IT" sz="1900" dirty="0"/>
              <a:t>. Un </a:t>
            </a:r>
            <a:r>
              <a:rPr lang="en-US" altLang="it-IT" sz="1900" dirty="0" err="1"/>
              <a:t>luogo</a:t>
            </a:r>
            <a:r>
              <a:rPr lang="en-US" altLang="it-IT" sz="1900" dirty="0"/>
              <a:t> di </a:t>
            </a:r>
            <a:r>
              <a:rPr lang="en-US" altLang="it-IT" sz="1900" dirty="0" err="1"/>
              <a:t>incontro</a:t>
            </a:r>
            <a:r>
              <a:rPr lang="en-US" altLang="it-IT" sz="1900" dirty="0"/>
              <a:t> in </a:t>
            </a:r>
            <a:r>
              <a:rPr lang="en-US" altLang="it-IT" sz="1900" dirty="0" err="1"/>
              <a:t>costante</a:t>
            </a:r>
            <a:r>
              <a:rPr lang="en-US" altLang="it-IT" sz="1900" dirty="0"/>
              <a:t> </a:t>
            </a:r>
            <a:r>
              <a:rPr lang="en-US" altLang="it-IT" sz="1900" dirty="0" err="1"/>
              <a:t>evoluzione</a:t>
            </a:r>
            <a:r>
              <a:rPr lang="en-US" altLang="it-IT" sz="1900" dirty="0"/>
              <a:t> </a:t>
            </a:r>
            <a:r>
              <a:rPr lang="en-US" altLang="it-IT" sz="1900" dirty="0" err="1"/>
              <a:t>tecnica</a:t>
            </a:r>
            <a:r>
              <a:rPr lang="en-US" altLang="it-IT" sz="1900" dirty="0"/>
              <a:t> ed </a:t>
            </a:r>
            <a:r>
              <a:rPr lang="en-US" altLang="it-IT" sz="1900" dirty="0" err="1"/>
              <a:t>infrastrutturale</a:t>
            </a:r>
            <a:r>
              <a:rPr lang="en-US" altLang="it-IT" sz="1900" dirty="0"/>
              <a:t> </a:t>
            </a:r>
            <a:r>
              <a:rPr lang="en-US" altLang="it-IT" sz="1900" dirty="0" err="1"/>
              <a:t>che</a:t>
            </a:r>
            <a:r>
              <a:rPr lang="en-US" altLang="it-IT" sz="1900" dirty="0"/>
              <a:t> </a:t>
            </a:r>
            <a:r>
              <a:rPr lang="en-US" altLang="it-IT" sz="1900" dirty="0" err="1"/>
              <a:t>raggiunga</a:t>
            </a:r>
            <a:r>
              <a:rPr lang="en-US" altLang="it-IT" sz="1900" dirty="0"/>
              <a:t> </a:t>
            </a:r>
            <a:r>
              <a:rPr lang="en-US" altLang="it-IT" sz="1900" dirty="0" err="1"/>
              <a:t>risultati</a:t>
            </a:r>
            <a:r>
              <a:rPr lang="en-US" altLang="it-IT" sz="1900" dirty="0"/>
              <a:t> </a:t>
            </a:r>
            <a:r>
              <a:rPr lang="en-US" altLang="it-IT" sz="1900" dirty="0" err="1"/>
              <a:t>agonistici</a:t>
            </a:r>
            <a:r>
              <a:rPr lang="en-US" altLang="it-IT" sz="1900" dirty="0"/>
              <a:t> a </a:t>
            </a:r>
            <a:r>
              <a:rPr lang="en-US" altLang="it-IT" sz="1900" dirty="0" err="1"/>
              <a:t>livello</a:t>
            </a:r>
            <a:r>
              <a:rPr lang="en-US" altLang="it-IT" sz="1900" dirty="0"/>
              <a:t> </a:t>
            </a:r>
            <a:r>
              <a:rPr lang="en-US" altLang="it-IT" sz="1900" dirty="0" err="1"/>
              <a:t>nazionale</a:t>
            </a:r>
            <a:r>
              <a:rPr lang="en-US" altLang="it-IT" sz="1900" dirty="0"/>
              <a:t> di </a:t>
            </a:r>
            <a:r>
              <a:rPr lang="en-US" altLang="it-IT" sz="1900" dirty="0" err="1"/>
              <a:t>eccellenza</a:t>
            </a:r>
            <a:r>
              <a:rPr lang="en-US" altLang="it-IT" sz="1900" dirty="0"/>
              <a:t> e </a:t>
            </a:r>
            <a:r>
              <a:rPr lang="en-US" altLang="it-IT" sz="1900" dirty="0" err="1"/>
              <a:t>che</a:t>
            </a:r>
            <a:r>
              <a:rPr lang="en-US" altLang="it-IT" sz="1900" dirty="0"/>
              <a:t> </a:t>
            </a:r>
            <a:r>
              <a:rPr lang="en-US" altLang="it-IT" sz="1900" dirty="0" err="1"/>
              <a:t>diffonda</a:t>
            </a:r>
            <a:r>
              <a:rPr lang="en-US" altLang="it-IT" sz="1900" dirty="0"/>
              <a:t> </a:t>
            </a:r>
            <a:r>
              <a:rPr lang="en-US" altLang="it-IT" sz="1900" dirty="0" err="1"/>
              <a:t>sul</a:t>
            </a:r>
            <a:r>
              <a:rPr lang="en-US" altLang="it-IT" sz="1900" dirty="0"/>
              <a:t> </a:t>
            </a:r>
            <a:r>
              <a:rPr lang="en-US" altLang="it-IT" sz="1900" dirty="0" err="1"/>
              <a:t>territorio</a:t>
            </a:r>
            <a:r>
              <a:rPr lang="en-US" altLang="it-IT" sz="1900" dirty="0"/>
              <a:t> la </a:t>
            </a:r>
            <a:r>
              <a:rPr lang="en-US" altLang="it-IT" sz="1900" dirty="0" err="1"/>
              <a:t>cultura</a:t>
            </a:r>
            <a:r>
              <a:rPr lang="en-US" altLang="it-IT" sz="1900" dirty="0"/>
              <a:t> </a:t>
            </a:r>
            <a:r>
              <a:rPr lang="en-US" altLang="it-IT" sz="1900" dirty="0" err="1"/>
              <a:t>dello</a:t>
            </a:r>
            <a:r>
              <a:rPr lang="en-US" altLang="it-IT" sz="1900" dirty="0"/>
              <a:t> sport </a:t>
            </a:r>
            <a:r>
              <a:rPr lang="en-US" altLang="it-IT" sz="1900" dirty="0" err="1"/>
              <a:t>della</a:t>
            </a:r>
            <a:r>
              <a:rPr lang="en-US" altLang="it-IT" sz="1900" dirty="0"/>
              <a:t> </a:t>
            </a:r>
            <a:r>
              <a:rPr lang="en-US" altLang="it-IT" sz="1900" dirty="0" err="1"/>
              <a:t>scherma</a:t>
            </a:r>
            <a:r>
              <a:rPr lang="en-US" altLang="it-IT" sz="1900" dirty="0"/>
              <a:t>  </a:t>
            </a:r>
          </a:p>
          <a:p>
            <a:pPr>
              <a:buClr>
                <a:schemeClr val="accent1"/>
              </a:buClr>
              <a:buSzPct val="70000"/>
              <a:defRPr/>
            </a:pPr>
            <a:endParaRPr lang="en-US" altLang="it-IT" sz="1900" dirty="0"/>
          </a:p>
        </p:txBody>
      </p:sp>
      <p:sp>
        <p:nvSpPr>
          <p:cNvPr id="5" name="CasellaDiTesto 4">
            <a:extLst>
              <a:ext uri="{FF2B5EF4-FFF2-40B4-BE49-F238E27FC236}">
                <a16:creationId xmlns:a16="http://schemas.microsoft.com/office/drawing/2014/main" id="{0FB15647-F58B-C870-AFD9-110DA4E345F8}"/>
              </a:ext>
            </a:extLst>
          </p:cNvPr>
          <p:cNvSpPr txBox="1"/>
          <p:nvPr/>
        </p:nvSpPr>
        <p:spPr>
          <a:xfrm>
            <a:off x="492370" y="1844350"/>
            <a:ext cx="6105378" cy="369332"/>
          </a:xfrm>
          <a:prstGeom prst="rect">
            <a:avLst/>
          </a:prstGeom>
          <a:noFill/>
        </p:spPr>
        <p:txBody>
          <a:bodyPr wrap="square">
            <a:spAutoFit/>
          </a:bodyPr>
          <a:lstStyle/>
          <a:p>
            <a:pPr eaLnBrk="1" hangingPunct="1"/>
            <a:r>
              <a:rPr lang="it-IT" altLang="it-IT" sz="1800" b="1" i="1" dirty="0">
                <a:solidFill>
                  <a:srgbClr val="FF0000"/>
                </a:solidFill>
                <a:latin typeface="+mj-lt"/>
                <a:cs typeface="Tahoma" pitchFamily="34" charset="0"/>
              </a:rPr>
              <a:t>dove vogliamo andare  (a 3 /5 anni?)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212EA4B2-84BC-6ACB-FC04-5430F6B1EEED}"/>
              </a:ext>
            </a:extLst>
          </p:cNvPr>
          <p:cNvPicPr>
            <a:picLocks noChangeAspect="1"/>
          </p:cNvPicPr>
          <p:nvPr/>
        </p:nvPicPr>
        <p:blipFill>
          <a:blip r:embed="rId2"/>
          <a:srcRect/>
          <a:stretch/>
        </p:blipFill>
        <p:spPr>
          <a:xfrm>
            <a:off x="0" y="0"/>
            <a:ext cx="12192000" cy="6858000"/>
          </a:xfrm>
          <a:prstGeom prst="rect">
            <a:avLst/>
          </a:prstGeom>
        </p:spPr>
      </p:pic>
      <p:sp>
        <p:nvSpPr>
          <p:cNvPr id="2" name="Titolo 1">
            <a:extLst>
              <a:ext uri="{FF2B5EF4-FFF2-40B4-BE49-F238E27FC236}">
                <a16:creationId xmlns:a16="http://schemas.microsoft.com/office/drawing/2014/main" id="{727227CC-B2BF-7A88-1E9C-A288489A6E48}"/>
              </a:ext>
            </a:extLst>
          </p:cNvPr>
          <p:cNvSpPr>
            <a:spLocks noGrp="1"/>
          </p:cNvSpPr>
          <p:nvPr>
            <p:ph type="title"/>
          </p:nvPr>
        </p:nvSpPr>
        <p:spPr>
          <a:xfrm>
            <a:off x="2239310" y="1073100"/>
            <a:ext cx="8945520" cy="1325563"/>
          </a:xfrm>
        </p:spPr>
        <p:txBody>
          <a:bodyPr/>
          <a:lstStyle/>
          <a:p>
            <a:r>
              <a:rPr lang="it-IT" dirty="0"/>
              <a:t>Il ruolo della società sportiva moderna</a:t>
            </a:r>
          </a:p>
        </p:txBody>
      </p:sp>
      <p:sp>
        <p:nvSpPr>
          <p:cNvPr id="3" name="Segnaposto contenuto 2">
            <a:extLst>
              <a:ext uri="{FF2B5EF4-FFF2-40B4-BE49-F238E27FC236}">
                <a16:creationId xmlns:a16="http://schemas.microsoft.com/office/drawing/2014/main" id="{DB983C47-EB60-C954-298F-8A69566549C7}"/>
              </a:ext>
            </a:extLst>
          </p:cNvPr>
          <p:cNvSpPr>
            <a:spLocks noGrp="1"/>
          </p:cNvSpPr>
          <p:nvPr>
            <p:ph idx="1"/>
          </p:nvPr>
        </p:nvSpPr>
        <p:spPr>
          <a:xfrm>
            <a:off x="2510805" y="2398663"/>
            <a:ext cx="7441885" cy="1911272"/>
          </a:xfrm>
        </p:spPr>
        <p:txBody>
          <a:bodyPr>
            <a:normAutofit fontScale="85000" lnSpcReduction="20000"/>
          </a:bodyPr>
          <a:lstStyle/>
          <a:p>
            <a:pPr marL="0" indent="0" algn="ctr">
              <a:buNone/>
            </a:pPr>
            <a:endParaRPr lang="it-IT" sz="2600" b="1" dirty="0"/>
          </a:p>
          <a:p>
            <a:pPr marL="0" indent="0" algn="ctr">
              <a:buNone/>
            </a:pPr>
            <a:endParaRPr lang="it-IT" sz="2600" b="1" dirty="0"/>
          </a:p>
          <a:p>
            <a:pPr marL="0" indent="0">
              <a:buNone/>
            </a:pPr>
            <a:r>
              <a:rPr lang="it-IT" sz="2800" b="1" dirty="0">
                <a:solidFill>
                  <a:srgbClr val="FF0000"/>
                </a:solidFill>
              </a:rPr>
              <a:t>2.3 LO SPORT COME HUB SOCIALE OGGI…IDEE</a:t>
            </a:r>
          </a:p>
          <a:p>
            <a:pPr marL="0" indent="0" algn="ctr">
              <a:buNone/>
            </a:pPr>
            <a:r>
              <a:rPr lang="it-IT" sz="2600" b="1" dirty="0"/>
              <a:t> </a:t>
            </a:r>
          </a:p>
          <a:p>
            <a:pPr marL="0" indent="0" algn="ctr">
              <a:buNone/>
            </a:pPr>
            <a:r>
              <a:rPr lang="it-IT" sz="2600" b="1" dirty="0"/>
              <a:t> </a:t>
            </a:r>
          </a:p>
          <a:p>
            <a:endParaRPr lang="it-IT" dirty="0"/>
          </a:p>
          <a:p>
            <a:pPr marL="0" indent="0">
              <a:buNone/>
            </a:pPr>
            <a:endParaRPr lang="it-IT" dirty="0"/>
          </a:p>
        </p:txBody>
      </p:sp>
      <p:sp>
        <p:nvSpPr>
          <p:cNvPr id="4" name="Rettangolo 3">
            <a:extLst>
              <a:ext uri="{FF2B5EF4-FFF2-40B4-BE49-F238E27FC236}">
                <a16:creationId xmlns:a16="http://schemas.microsoft.com/office/drawing/2014/main" id="{7456C832-4061-CF80-F48F-51BE8D1E8E4F}"/>
              </a:ext>
            </a:extLst>
          </p:cNvPr>
          <p:cNvSpPr/>
          <p:nvPr/>
        </p:nvSpPr>
        <p:spPr>
          <a:xfrm>
            <a:off x="5700954" y="331537"/>
            <a:ext cx="535723" cy="923330"/>
          </a:xfrm>
          <a:prstGeom prst="rect">
            <a:avLst/>
          </a:prstGeom>
          <a:noFill/>
        </p:spPr>
        <p:txBody>
          <a:bodyPr wrap="non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2</a:t>
            </a:r>
          </a:p>
        </p:txBody>
      </p:sp>
    </p:spTree>
    <p:extLst>
      <p:ext uri="{BB962C8B-B14F-4D97-AF65-F5344CB8AC3E}">
        <p14:creationId xmlns:p14="http://schemas.microsoft.com/office/powerpoint/2010/main" val="24567265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9" name="Text Box 3"/>
          <p:cNvSpPr txBox="1">
            <a:spLocks noChangeArrowheads="1"/>
          </p:cNvSpPr>
          <p:nvPr/>
        </p:nvSpPr>
        <p:spPr bwMode="auto">
          <a:xfrm>
            <a:off x="2057400" y="923925"/>
            <a:ext cx="8610600" cy="369332"/>
          </a:xfrm>
          <a:prstGeom prst="rect">
            <a:avLst/>
          </a:prstGeom>
          <a:noFill/>
          <a:ln w="9525">
            <a:noFill/>
            <a:miter lim="800000"/>
            <a:headEnd/>
            <a:tailEnd/>
          </a:ln>
          <a:effectLst/>
        </p:spPr>
        <p:txBody>
          <a:bodyPr>
            <a:spAutoFit/>
          </a:bodyPr>
          <a:lstStyle/>
          <a:p>
            <a:pPr marL="457200" indent="-457200"/>
            <a:r>
              <a:rPr lang="it-IT">
                <a:cs typeface="Times New Roman" pitchFamily="18" charset="0"/>
              </a:rPr>
              <a:t> </a:t>
            </a:r>
          </a:p>
        </p:txBody>
      </p:sp>
      <p:pic>
        <p:nvPicPr>
          <p:cNvPr id="183300" name="Picture 4" descr="E:\scansioni\gr3.jpg"/>
          <p:cNvPicPr>
            <a:picLocks noChangeAspect="1" noChangeArrowheads="1"/>
          </p:cNvPicPr>
          <p:nvPr/>
        </p:nvPicPr>
        <p:blipFill>
          <a:blip r:embed="rId2" cstate="print"/>
          <a:srcRect t="18852" b="26932"/>
          <a:stretch>
            <a:fillRect/>
          </a:stretch>
        </p:blipFill>
        <p:spPr bwMode="auto">
          <a:xfrm>
            <a:off x="609602" y="923925"/>
            <a:ext cx="10058398" cy="5799138"/>
          </a:xfrm>
          <a:prstGeom prst="rect">
            <a:avLst/>
          </a:prstGeom>
          <a:noFill/>
        </p:spPr>
      </p:pic>
      <p:sp>
        <p:nvSpPr>
          <p:cNvPr id="6" name="Titolo 2">
            <a:extLst>
              <a:ext uri="{FF2B5EF4-FFF2-40B4-BE49-F238E27FC236}">
                <a16:creationId xmlns:a16="http://schemas.microsoft.com/office/drawing/2014/main" id="{129C9BAC-86AF-525E-B62C-ABC89D17B02A}"/>
              </a:ext>
            </a:extLst>
          </p:cNvPr>
          <p:cNvSpPr>
            <a:spLocks noGrp="1"/>
          </p:cNvSpPr>
          <p:nvPr>
            <p:ph type="title"/>
          </p:nvPr>
        </p:nvSpPr>
        <p:spPr>
          <a:xfrm>
            <a:off x="331762" y="134937"/>
            <a:ext cx="5764238" cy="1158320"/>
          </a:xfrm>
        </p:spPr>
        <p:txBody>
          <a:bodyPr>
            <a:noAutofit/>
          </a:bodyPr>
          <a:lstStyle/>
          <a:p>
            <a:r>
              <a:rPr lang="it-IT" sz="5400" dirty="0">
                <a:solidFill>
                  <a:srgbClr val="FF0000"/>
                </a:solidFill>
              </a:rPr>
              <a:t>La Società di ieri…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487" name="Picture 20486">
            <a:extLst>
              <a:ext uri="{FF2B5EF4-FFF2-40B4-BE49-F238E27FC236}">
                <a16:creationId xmlns:a16="http://schemas.microsoft.com/office/drawing/2014/main" id="{D204BD18-FD81-81A5-4F87-55862D88722D}"/>
              </a:ext>
            </a:extLst>
          </p:cNvPr>
          <p:cNvPicPr>
            <a:picLocks noChangeAspect="1"/>
          </p:cNvPicPr>
          <p:nvPr/>
        </p:nvPicPr>
        <p:blipFill rotWithShape="1">
          <a:blip r:embed="rId2">
            <a:duotone>
              <a:schemeClr val="bg2">
                <a:shade val="45000"/>
                <a:satMod val="135000"/>
              </a:schemeClr>
              <a:prstClr val="white"/>
            </a:duotone>
          </a:blip>
          <a:srcRect t="15279" b="451"/>
          <a:stretch/>
        </p:blipFill>
        <p:spPr>
          <a:xfrm>
            <a:off x="20" y="10"/>
            <a:ext cx="12191980" cy="6857990"/>
          </a:xfrm>
          <a:prstGeom prst="rect">
            <a:avLst/>
          </a:prstGeom>
        </p:spPr>
      </p:pic>
      <p:sp>
        <p:nvSpPr>
          <p:cNvPr id="20491" name="Rectangle 20490">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a:extLst>
              <a:ext uri="{FF2B5EF4-FFF2-40B4-BE49-F238E27FC236}">
                <a16:creationId xmlns:a16="http://schemas.microsoft.com/office/drawing/2014/main" id="{6DEE46A8-A517-0869-11B4-59A1CB78B4B0}"/>
              </a:ext>
            </a:extLst>
          </p:cNvPr>
          <p:cNvSpPr txBox="1"/>
          <p:nvPr/>
        </p:nvSpPr>
        <p:spPr>
          <a:xfrm>
            <a:off x="838200" y="365125"/>
            <a:ext cx="10515600" cy="1325563"/>
          </a:xfrm>
          <a:prstGeom prst="rect">
            <a:avLst/>
          </a:prstGeom>
        </p:spPr>
        <p:txBody>
          <a:bodyPr vert="horz" lIns="91440" tIns="45720" rIns="91440" bIns="45720" rtlCol="0" anchor="ctr">
            <a:normAutofit/>
          </a:bodyPr>
          <a:lstStyle>
            <a:lvl1pPr>
              <a:lnSpc>
                <a:spcPct val="90000"/>
              </a:lnSpc>
              <a:spcBef>
                <a:spcPct val="0"/>
              </a:spcBef>
              <a:buNone/>
              <a:defRPr sz="5400">
                <a:solidFill>
                  <a:srgbClr val="FF0000"/>
                </a:solidFill>
                <a:latin typeface="+mj-lt"/>
                <a:ea typeface="+mj-ea"/>
                <a:cs typeface="+mj-cs"/>
              </a:defRPr>
            </a:lvl1pPr>
          </a:lstStyle>
          <a:p>
            <a:pPr>
              <a:spcAft>
                <a:spcPts val="600"/>
              </a:spcAft>
            </a:pPr>
            <a:r>
              <a:rPr lang="en-US" sz="4400" dirty="0"/>
              <a:t>La </a:t>
            </a:r>
            <a:r>
              <a:rPr lang="en-US" sz="4400" dirty="0" err="1"/>
              <a:t>società</a:t>
            </a:r>
            <a:r>
              <a:rPr lang="en-US" sz="4400" dirty="0"/>
              <a:t> di </a:t>
            </a:r>
            <a:r>
              <a:rPr lang="en-US" sz="4400" dirty="0" err="1"/>
              <a:t>oggi</a:t>
            </a:r>
            <a:r>
              <a:rPr lang="en-US" sz="4400" dirty="0"/>
              <a:t>: HUB SOCIALE </a:t>
            </a:r>
          </a:p>
        </p:txBody>
      </p:sp>
      <p:sp>
        <p:nvSpPr>
          <p:cNvPr id="10" name="Rettangolo 9"/>
          <p:cNvSpPr/>
          <p:nvPr/>
        </p:nvSpPr>
        <p:spPr>
          <a:xfrm>
            <a:off x="943708" y="6131237"/>
            <a:ext cx="10410092" cy="723275"/>
          </a:xfrm>
          <a:prstGeom prst="rect">
            <a:avLst/>
          </a:prstGeom>
        </p:spPr>
        <p:txBody>
          <a:bodyPr wrap="square">
            <a:spAutoFit/>
          </a:bodyPr>
          <a:lstStyle/>
          <a:p>
            <a:pPr algn="ctr">
              <a:spcAft>
                <a:spcPts val="600"/>
              </a:spcAft>
            </a:pPr>
            <a:r>
              <a:rPr lang="it-IT" dirty="0"/>
              <a:t>Lo Sport rappresenta l’unica vera attività </a:t>
            </a:r>
            <a:r>
              <a:rPr lang="it-IT" b="1" dirty="0"/>
              <a:t>trasversale,</a:t>
            </a:r>
          </a:p>
          <a:p>
            <a:pPr algn="ctr">
              <a:spcAft>
                <a:spcPts val="600"/>
              </a:spcAft>
            </a:pPr>
            <a:r>
              <a:rPr lang="it-IT" dirty="0"/>
              <a:t>ovvero diretta a tutte e tutti!</a:t>
            </a:r>
          </a:p>
        </p:txBody>
      </p:sp>
      <p:graphicFrame>
        <p:nvGraphicFramePr>
          <p:cNvPr id="6" name="Diagramma 5"/>
          <p:cNvGraphicFramePr/>
          <p:nvPr>
            <p:extLst>
              <p:ext uri="{D42A27DB-BD31-4B8C-83A1-F6EECF244321}">
                <p14:modId xmlns:p14="http://schemas.microsoft.com/office/powerpoint/2010/main" val="4048135380"/>
              </p:ext>
            </p:extLst>
          </p:nvPr>
        </p:nvGraphicFramePr>
        <p:xfrm>
          <a:off x="641252" y="1563040"/>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strips dir="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B7BAED8E-B125-DA42-A5EA-36AFAE34C9B2}"/>
              </a:ext>
            </a:extLst>
          </p:cNvPr>
          <p:cNvSpPr>
            <a:spLocks noGrp="1"/>
          </p:cNvSpPr>
          <p:nvPr>
            <p:ph type="ctrTitle"/>
          </p:nvPr>
        </p:nvSpPr>
        <p:spPr>
          <a:xfrm>
            <a:off x="383057" y="1748142"/>
            <a:ext cx="6017743" cy="5109858"/>
          </a:xfrm>
        </p:spPr>
        <p:txBody>
          <a:bodyPr>
            <a:normAutofit fontScale="90000"/>
          </a:bodyPr>
          <a:lstStyle/>
          <a:p>
            <a:pPr algn="l"/>
            <a:br>
              <a:rPr lang="it-IT" sz="2000" dirty="0">
                <a:latin typeface="Times New Roman" panose="02020603050405020304" pitchFamily="18" charset="0"/>
                <a:cs typeface="Times New Roman" panose="02020603050405020304" pitchFamily="18" charset="0"/>
              </a:rPr>
            </a:br>
            <a:br>
              <a:rPr lang="it-IT" sz="2000" dirty="0">
                <a:latin typeface="Times New Roman" panose="02020603050405020304" pitchFamily="18" charset="0"/>
                <a:cs typeface="Times New Roman" panose="02020603050405020304" pitchFamily="18" charset="0"/>
              </a:rPr>
            </a:br>
            <a:br>
              <a:rPr lang="it-IT" sz="2000" dirty="0">
                <a:latin typeface="Times New Roman" panose="02020603050405020304" pitchFamily="18" charset="0"/>
                <a:cs typeface="Times New Roman" panose="02020603050405020304" pitchFamily="18" charset="0"/>
              </a:rPr>
            </a:br>
            <a:br>
              <a:rPr lang="it-IT" sz="2000" dirty="0">
                <a:latin typeface="Times New Roman" panose="02020603050405020304" pitchFamily="18" charset="0"/>
                <a:cs typeface="Times New Roman" panose="02020603050405020304" pitchFamily="18" charset="0"/>
              </a:rPr>
            </a:br>
            <a:br>
              <a:rPr lang="it-IT" sz="2000" dirty="0">
                <a:latin typeface="Times New Roman" panose="02020603050405020304" pitchFamily="18" charset="0"/>
                <a:cs typeface="Times New Roman" panose="02020603050405020304" pitchFamily="18" charset="0"/>
              </a:rPr>
            </a:br>
            <a:br>
              <a:rPr lang="it-IT" sz="2000" dirty="0">
                <a:latin typeface="Times New Roman" panose="02020603050405020304" pitchFamily="18" charset="0"/>
                <a:cs typeface="Times New Roman" panose="02020603050405020304" pitchFamily="18" charset="0"/>
              </a:rPr>
            </a:br>
            <a:br>
              <a:rPr lang="it-IT" sz="2000" dirty="0">
                <a:latin typeface="Times New Roman" panose="02020603050405020304" pitchFamily="18" charset="0"/>
                <a:cs typeface="Times New Roman" panose="02020603050405020304" pitchFamily="18" charset="0"/>
              </a:rPr>
            </a:br>
            <a:r>
              <a:rPr lang="it-IT" sz="1800" b="1" dirty="0">
                <a:latin typeface="Times New Roman" panose="02020603050405020304" pitchFamily="18" charset="0"/>
                <a:cs typeface="Times New Roman" panose="02020603050405020304" pitchFamily="18" charset="0"/>
              </a:rPr>
              <a:t>TREND IN CRESCITA SOPRATTUTTO IN LIGURIA </a:t>
            </a:r>
            <a:br>
              <a:rPr lang="it-IT" sz="1800" dirty="0">
                <a:latin typeface="Times New Roman" panose="02020603050405020304" pitchFamily="18" charset="0"/>
                <a:cs typeface="Times New Roman" panose="02020603050405020304" pitchFamily="18" charset="0"/>
              </a:rPr>
            </a:br>
            <a:br>
              <a:rPr lang="it-IT" sz="1800" dirty="0">
                <a:latin typeface="Times New Roman" panose="02020603050405020304" pitchFamily="18" charset="0"/>
                <a:cs typeface="Times New Roman" panose="02020603050405020304" pitchFamily="18" charset="0"/>
              </a:rPr>
            </a:br>
            <a:r>
              <a:rPr lang="it-IT" sz="1800" b="1" dirty="0">
                <a:latin typeface="Times New Roman" panose="02020603050405020304" pitchFamily="18" charset="0"/>
                <a:cs typeface="Times New Roman" panose="02020603050405020304" pitchFamily="18" charset="0"/>
              </a:rPr>
              <a:t>RIEMPIMENTO DI SPAZI IMPIANTI SPORTIVI MATTUTINO</a:t>
            </a:r>
            <a:br>
              <a:rPr lang="it-IT" sz="1800" b="1" dirty="0">
                <a:latin typeface="Times New Roman" panose="02020603050405020304" pitchFamily="18" charset="0"/>
                <a:cs typeface="Times New Roman" panose="02020603050405020304" pitchFamily="18" charset="0"/>
              </a:rPr>
            </a:br>
            <a:br>
              <a:rPr lang="it-IT" sz="1800" b="1" dirty="0">
                <a:latin typeface="Times New Roman" panose="02020603050405020304" pitchFamily="18" charset="0"/>
                <a:cs typeface="Times New Roman" panose="02020603050405020304" pitchFamily="18" charset="0"/>
              </a:rPr>
            </a:br>
            <a:r>
              <a:rPr lang="it-IT" sz="1800" b="1" dirty="0">
                <a:latin typeface="Times New Roman" panose="02020603050405020304" pitchFamily="18" charset="0"/>
                <a:cs typeface="Times New Roman" panose="02020603050405020304" pitchFamily="18" charset="0"/>
              </a:rPr>
              <a:t>ALTA FIDELIZZAZIONE</a:t>
            </a:r>
            <a:br>
              <a:rPr lang="it-IT" sz="1800" b="1" dirty="0">
                <a:latin typeface="Times New Roman" panose="02020603050405020304" pitchFamily="18" charset="0"/>
                <a:cs typeface="Times New Roman" panose="02020603050405020304" pitchFamily="18" charset="0"/>
              </a:rPr>
            </a:br>
            <a:br>
              <a:rPr lang="it-IT" sz="1800" b="1" dirty="0">
                <a:latin typeface="Times New Roman" panose="02020603050405020304" pitchFamily="18" charset="0"/>
                <a:cs typeface="Times New Roman" panose="02020603050405020304" pitchFamily="18" charset="0"/>
              </a:rPr>
            </a:br>
            <a:r>
              <a:rPr lang="it-IT" sz="1800" b="1" dirty="0">
                <a:latin typeface="Times New Roman" panose="02020603050405020304" pitchFamily="18" charset="0"/>
                <a:cs typeface="Times New Roman" panose="02020603050405020304" pitchFamily="18" charset="0"/>
              </a:rPr>
              <a:t>NUOVE ENTRATE</a:t>
            </a:r>
            <a:br>
              <a:rPr lang="it-IT" sz="1800" b="1" dirty="0">
                <a:latin typeface="Times New Roman" panose="02020603050405020304" pitchFamily="18" charset="0"/>
                <a:cs typeface="Times New Roman" panose="02020603050405020304" pitchFamily="18" charset="0"/>
              </a:rPr>
            </a:br>
            <a:br>
              <a:rPr lang="it-IT" sz="1800" b="1" dirty="0">
                <a:latin typeface="Times New Roman" panose="02020603050405020304" pitchFamily="18" charset="0"/>
                <a:cs typeface="Times New Roman" panose="02020603050405020304" pitchFamily="18" charset="0"/>
              </a:rPr>
            </a:br>
            <a:r>
              <a:rPr lang="it-IT" sz="1800" b="1" dirty="0">
                <a:latin typeface="Times New Roman" panose="02020603050405020304" pitchFamily="18" charset="0"/>
                <a:cs typeface="Times New Roman" panose="02020603050405020304" pitchFamily="18" charset="0"/>
              </a:rPr>
              <a:t>COINVOLGIMENTO NELL’ORGANIZZAZIONE</a:t>
            </a:r>
            <a:br>
              <a:rPr lang="it-IT" sz="1800" b="1" dirty="0">
                <a:latin typeface="Times New Roman" panose="02020603050405020304" pitchFamily="18" charset="0"/>
                <a:cs typeface="Times New Roman" panose="02020603050405020304" pitchFamily="18" charset="0"/>
              </a:rPr>
            </a:br>
            <a:br>
              <a:rPr lang="it-IT" sz="1800" b="1" dirty="0">
                <a:latin typeface="Times New Roman" panose="02020603050405020304" pitchFamily="18" charset="0"/>
                <a:cs typeface="Times New Roman" panose="02020603050405020304" pitchFamily="18" charset="0"/>
              </a:rPr>
            </a:br>
            <a:r>
              <a:rPr lang="it-IT" sz="1800" b="1" dirty="0">
                <a:latin typeface="Times New Roman" panose="02020603050405020304" pitchFamily="18" charset="0"/>
                <a:cs typeface="Times New Roman" panose="02020603050405020304" pitchFamily="18" charset="0"/>
              </a:rPr>
              <a:t>FENOMENI DEI  SPORT MASTER</a:t>
            </a:r>
            <a:br>
              <a:rPr lang="it-IT" sz="1800" b="1" dirty="0">
                <a:latin typeface="Times New Roman" panose="02020603050405020304" pitchFamily="18" charset="0"/>
                <a:cs typeface="Times New Roman" panose="02020603050405020304" pitchFamily="18" charset="0"/>
              </a:rPr>
            </a:br>
            <a:br>
              <a:rPr lang="it-IT" sz="1800" b="1" dirty="0">
                <a:latin typeface="Times New Roman" panose="02020603050405020304" pitchFamily="18" charset="0"/>
                <a:cs typeface="Times New Roman" panose="02020603050405020304" pitchFamily="18" charset="0"/>
              </a:rPr>
            </a:br>
            <a:r>
              <a:rPr lang="it-IT" sz="1800" b="1" dirty="0">
                <a:latin typeface="Times New Roman" panose="02020603050405020304" pitchFamily="18" charset="0"/>
                <a:cs typeface="Times New Roman" panose="02020603050405020304" pitchFamily="18" charset="0"/>
              </a:rPr>
              <a:t>ATTENZIONE DELLE ISTITUZIONI</a:t>
            </a:r>
            <a:br>
              <a:rPr lang="it-IT" sz="1800" b="1" dirty="0">
                <a:latin typeface="Times New Roman" panose="02020603050405020304" pitchFamily="18" charset="0"/>
                <a:cs typeface="Times New Roman" panose="02020603050405020304" pitchFamily="18" charset="0"/>
              </a:rPr>
            </a:br>
            <a:br>
              <a:rPr lang="it-IT" sz="1800" b="1" dirty="0">
                <a:latin typeface="Times New Roman" panose="02020603050405020304" pitchFamily="18" charset="0"/>
                <a:cs typeface="Times New Roman" panose="02020603050405020304" pitchFamily="18" charset="0"/>
              </a:rPr>
            </a:br>
            <a:r>
              <a:rPr lang="it-IT" sz="1800" b="1" dirty="0">
                <a:latin typeface="Times New Roman" panose="02020603050405020304" pitchFamily="18" charset="0"/>
                <a:cs typeface="Times New Roman" panose="02020603050405020304" pitchFamily="18" charset="0"/>
              </a:rPr>
              <a:t>TREND IN GRANDE CRESCITA DOPO COVID</a:t>
            </a:r>
            <a:br>
              <a:rPr lang="it-IT" sz="2025" i="1" dirty="0">
                <a:solidFill>
                  <a:srgbClr val="FF0000"/>
                </a:solidFill>
                <a:effectLst>
                  <a:outerShdw blurRad="38100" dist="38100" dir="2700000" algn="tl">
                    <a:srgbClr val="000000">
                      <a:alpha val="43137"/>
                    </a:srgbClr>
                  </a:outerShdw>
                  <a:reflection blurRad="12700" stA="48000" endA="300" endPos="55000" dir="5400000" sy="-90000" algn="bl" rotWithShape="0"/>
                </a:effectLst>
              </a:rPr>
            </a:br>
            <a:endParaRPr lang="it-IT" i="1" dirty="0">
              <a:solidFill>
                <a:srgbClr val="FF0000"/>
              </a:solidFill>
              <a:effectLst>
                <a:outerShdw blurRad="38100" dist="38100" dir="2700000" algn="tl">
                  <a:srgbClr val="000000">
                    <a:alpha val="43137"/>
                  </a:srgbClr>
                </a:outerShdw>
                <a:reflection blurRad="12700" stA="48000" endA="300" endPos="55000" dir="5400000" sy="-90000" algn="bl" rotWithShape="0"/>
              </a:effectLst>
            </a:endParaRPr>
          </a:p>
        </p:txBody>
      </p:sp>
      <p:pic>
        <p:nvPicPr>
          <p:cNvPr id="3" name="Immagine 2">
            <a:extLst>
              <a:ext uri="{FF2B5EF4-FFF2-40B4-BE49-F238E27FC236}">
                <a16:creationId xmlns:a16="http://schemas.microsoft.com/office/drawing/2014/main" id="{0BBDF462-A5D2-0045-AB1A-5E0AA83523C4}"/>
              </a:ext>
            </a:extLst>
          </p:cNvPr>
          <p:cNvPicPr>
            <a:picLocks noChangeAspect="1"/>
          </p:cNvPicPr>
          <p:nvPr/>
        </p:nvPicPr>
        <p:blipFill>
          <a:blip r:embed="rId2"/>
          <a:stretch>
            <a:fillRect/>
          </a:stretch>
        </p:blipFill>
        <p:spPr>
          <a:xfrm>
            <a:off x="6719692" y="2743765"/>
            <a:ext cx="3782012" cy="2132141"/>
          </a:xfrm>
          <a:prstGeom prst="rect">
            <a:avLst/>
          </a:prstGeom>
        </p:spPr>
      </p:pic>
      <p:pic>
        <p:nvPicPr>
          <p:cNvPr id="11" name="Immagine 10">
            <a:extLst>
              <a:ext uri="{FF2B5EF4-FFF2-40B4-BE49-F238E27FC236}">
                <a16:creationId xmlns:a16="http://schemas.microsoft.com/office/drawing/2014/main" id="{29619A87-F34E-8114-AE7A-A37AF2009E52}"/>
              </a:ext>
            </a:extLst>
          </p:cNvPr>
          <p:cNvPicPr>
            <a:picLocks noChangeAspect="1"/>
          </p:cNvPicPr>
          <p:nvPr/>
        </p:nvPicPr>
        <p:blipFill>
          <a:blip r:embed="rId3"/>
          <a:stretch>
            <a:fillRect/>
          </a:stretch>
        </p:blipFill>
        <p:spPr>
          <a:xfrm>
            <a:off x="8547083" y="1100380"/>
            <a:ext cx="1376495" cy="1295524"/>
          </a:xfrm>
          <a:prstGeom prst="rect">
            <a:avLst/>
          </a:prstGeom>
        </p:spPr>
      </p:pic>
      <p:grpSp>
        <p:nvGrpSpPr>
          <p:cNvPr id="5" name="Gruppo 4">
            <a:extLst>
              <a:ext uri="{FF2B5EF4-FFF2-40B4-BE49-F238E27FC236}">
                <a16:creationId xmlns:a16="http://schemas.microsoft.com/office/drawing/2014/main" id="{950C1B1E-DDDE-E40E-E5A3-1D108FD51BB8}"/>
              </a:ext>
            </a:extLst>
          </p:cNvPr>
          <p:cNvGrpSpPr/>
          <p:nvPr/>
        </p:nvGrpSpPr>
        <p:grpSpPr>
          <a:xfrm>
            <a:off x="3933545" y="452618"/>
            <a:ext cx="3782011" cy="1295524"/>
            <a:chOff x="2974584" y="1178"/>
            <a:chExt cx="2174490" cy="1304694"/>
          </a:xfrm>
        </p:grpSpPr>
        <p:sp>
          <p:nvSpPr>
            <p:cNvPr id="6" name="Rettangolo 5">
              <a:extLst>
                <a:ext uri="{FF2B5EF4-FFF2-40B4-BE49-F238E27FC236}">
                  <a16:creationId xmlns:a16="http://schemas.microsoft.com/office/drawing/2014/main" id="{0F0D163E-B6D0-3F7F-D7F3-AD09F44109E2}"/>
                </a:ext>
              </a:extLst>
            </p:cNvPr>
            <p:cNvSpPr/>
            <p:nvPr/>
          </p:nvSpPr>
          <p:spPr>
            <a:xfrm>
              <a:off x="2974584" y="1178"/>
              <a:ext cx="2174490" cy="1304694"/>
            </a:xfrm>
            <a:prstGeom prst="rect">
              <a:avLst/>
            </a:prstGeom>
          </p:spPr>
          <p:style>
            <a:lnRef idx="0">
              <a:schemeClr val="lt1">
                <a:hueOff val="0"/>
                <a:satOff val="0"/>
                <a:lumOff val="0"/>
                <a:alphaOff val="0"/>
              </a:schemeClr>
            </a:lnRef>
            <a:fillRef idx="3">
              <a:schemeClr val="accent2">
                <a:hueOff val="-161707"/>
                <a:satOff val="-9325"/>
                <a:lumOff val="959"/>
                <a:alphaOff val="0"/>
              </a:schemeClr>
            </a:fillRef>
            <a:effectRef idx="2">
              <a:schemeClr val="accent2">
                <a:hueOff val="-161707"/>
                <a:satOff val="-9325"/>
                <a:lumOff val="959"/>
                <a:alphaOff val="0"/>
              </a:schemeClr>
            </a:effectRef>
            <a:fontRef idx="minor">
              <a:schemeClr val="lt1"/>
            </a:fontRef>
          </p:style>
          <p:txBody>
            <a:bodyPr/>
            <a:lstStyle/>
            <a:p>
              <a:endParaRPr lang="it-IT"/>
            </a:p>
          </p:txBody>
        </p:sp>
        <p:sp>
          <p:nvSpPr>
            <p:cNvPr id="7" name="CasellaDiTesto 6">
              <a:extLst>
                <a:ext uri="{FF2B5EF4-FFF2-40B4-BE49-F238E27FC236}">
                  <a16:creationId xmlns:a16="http://schemas.microsoft.com/office/drawing/2014/main" id="{C20C98E0-333A-31AE-8D01-EA9C481EB6A3}"/>
                </a:ext>
              </a:extLst>
            </p:cNvPr>
            <p:cNvSpPr txBox="1"/>
            <p:nvPr/>
          </p:nvSpPr>
          <p:spPr>
            <a:xfrm>
              <a:off x="2974584" y="1178"/>
              <a:ext cx="2174490" cy="1304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PROGETTI GRANDI ETA’</a:t>
              </a:r>
              <a:endParaRPr lang="it-IT" sz="2400" kern="1200" dirty="0">
                <a:solidFill>
                  <a:srgbClr val="FF0000"/>
                </a:solidFill>
              </a:endParaRPr>
            </a:p>
          </p:txBody>
        </p:sp>
      </p:grpSp>
    </p:spTree>
    <p:extLst>
      <p:ext uri="{BB962C8B-B14F-4D97-AF65-F5344CB8AC3E}">
        <p14:creationId xmlns:p14="http://schemas.microsoft.com/office/powerpoint/2010/main" val="380603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8AE045EE-C39D-264E-8DDB-6CDC6D48906B}"/>
              </a:ext>
            </a:extLst>
          </p:cNvPr>
          <p:cNvSpPr>
            <a:spLocks noGrp="1"/>
          </p:cNvSpPr>
          <p:nvPr>
            <p:ph type="title"/>
          </p:nvPr>
        </p:nvSpPr>
        <p:spPr>
          <a:xfrm>
            <a:off x="1317305" y="1459532"/>
            <a:ext cx="3943350" cy="1169201"/>
          </a:xfrm>
        </p:spPr>
        <p:txBody>
          <a:bodyPr>
            <a:normAutofit/>
          </a:bodyPr>
          <a:lstStyle/>
          <a:p>
            <a:r>
              <a:rPr lang="it-IT" sz="2400" b="1" dirty="0">
                <a:solidFill>
                  <a:schemeClr val="accent2"/>
                </a:solidFill>
              </a:rPr>
              <a:t>La Situazione in Genova Città</a:t>
            </a:r>
          </a:p>
        </p:txBody>
      </p:sp>
      <p:sp>
        <p:nvSpPr>
          <p:cNvPr id="5" name="Segnaposto contenuto 4">
            <a:extLst>
              <a:ext uri="{FF2B5EF4-FFF2-40B4-BE49-F238E27FC236}">
                <a16:creationId xmlns:a16="http://schemas.microsoft.com/office/drawing/2014/main" id="{259739FA-2AD4-D24E-8762-1518EF2B90D4}"/>
              </a:ext>
            </a:extLst>
          </p:cNvPr>
          <p:cNvSpPr>
            <a:spLocks noGrp="1"/>
          </p:cNvSpPr>
          <p:nvPr>
            <p:ph sz="half" idx="1"/>
          </p:nvPr>
        </p:nvSpPr>
        <p:spPr>
          <a:xfrm>
            <a:off x="150740" y="3092967"/>
            <a:ext cx="5597106" cy="3065957"/>
          </a:xfrm>
        </p:spPr>
        <p:txBody>
          <a:bodyPr>
            <a:normAutofit fontScale="62500" lnSpcReduction="20000"/>
          </a:bodyPr>
          <a:lstStyle/>
          <a:p>
            <a:pPr>
              <a:buFont typeface="Wingdings" pitchFamily="2" charset="2"/>
              <a:buChar char="Ø"/>
            </a:pPr>
            <a:r>
              <a:rPr lang="it-IT" dirty="0"/>
              <a:t>Genova città più «vecchia» in Italia e fra le </a:t>
            </a:r>
            <a:r>
              <a:rPr lang="it-IT" b="1" dirty="0">
                <a:solidFill>
                  <a:schemeClr val="accent2"/>
                </a:solidFill>
              </a:rPr>
              <a:t>più vecchie in Europa e nel mondo</a:t>
            </a:r>
          </a:p>
          <a:p>
            <a:pPr>
              <a:buFont typeface="Wingdings" pitchFamily="2" charset="2"/>
              <a:buChar char="Ø"/>
            </a:pPr>
            <a:r>
              <a:rPr lang="it-IT" dirty="0"/>
              <a:t>273 Anziani per 100 giovani (vs Italia 193 per 100 giovani)</a:t>
            </a:r>
          </a:p>
          <a:p>
            <a:pPr lvl="0">
              <a:buFont typeface="Wingdings" pitchFamily="2" charset="2"/>
              <a:buChar char="Ø"/>
            </a:pPr>
            <a:r>
              <a:rPr lang="it-IT" b="1" dirty="0">
                <a:solidFill>
                  <a:schemeClr val="accent2"/>
                </a:solidFill>
                <a:latin typeface="Arial" pitchFamily="34" charset="0"/>
                <a:cs typeface="Arial" pitchFamily="34" charset="0"/>
              </a:rPr>
              <a:t>il 20,1 </a:t>
            </a:r>
            <a:r>
              <a:rPr lang="it-IT" dirty="0">
                <a:solidFill>
                  <a:schemeClr val="accent2"/>
                </a:solidFill>
                <a:latin typeface="Arial" pitchFamily="34" charset="0"/>
                <a:cs typeface="Arial" pitchFamily="34" charset="0"/>
              </a:rPr>
              <a:t>% </a:t>
            </a:r>
            <a:r>
              <a:rPr lang="it-IT" dirty="0">
                <a:solidFill>
                  <a:srgbClr val="252525"/>
                </a:solidFill>
                <a:latin typeface="Arial" pitchFamily="34" charset="0"/>
                <a:cs typeface="Arial" pitchFamily="34" charset="0"/>
              </a:rPr>
              <a:t>degli over 65 maschi </a:t>
            </a:r>
            <a:r>
              <a:rPr lang="it-IT" dirty="0">
                <a:solidFill>
                  <a:schemeClr val="accent2"/>
                </a:solidFill>
                <a:latin typeface="Arial" pitchFamily="34" charset="0"/>
                <a:cs typeface="Arial" pitchFamily="34" charset="0"/>
              </a:rPr>
              <a:t>vive da solo</a:t>
            </a:r>
            <a:r>
              <a:rPr lang="it-IT" dirty="0">
                <a:solidFill>
                  <a:srgbClr val="252525"/>
                </a:solidFill>
                <a:latin typeface="Arial" pitchFamily="34" charset="0"/>
                <a:cs typeface="Arial" pitchFamily="34" charset="0"/>
              </a:rPr>
              <a:t>. Le donne over 65  sono il </a:t>
            </a:r>
            <a:r>
              <a:rPr lang="it-IT" b="1" dirty="0">
                <a:solidFill>
                  <a:schemeClr val="accent2"/>
                </a:solidFill>
                <a:latin typeface="Arial" pitchFamily="34" charset="0"/>
                <a:cs typeface="Arial" pitchFamily="34" charset="0"/>
              </a:rPr>
              <a:t>40,0%.</a:t>
            </a:r>
            <a:endParaRPr lang="it-IT" b="1" dirty="0">
              <a:solidFill>
                <a:schemeClr val="accent2"/>
              </a:solidFill>
            </a:endParaRPr>
          </a:p>
          <a:p>
            <a:pPr>
              <a:buFont typeface="Wingdings" pitchFamily="2" charset="2"/>
              <a:buChar char="Ø"/>
            </a:pPr>
            <a:r>
              <a:rPr lang="it-IT" b="1" dirty="0">
                <a:solidFill>
                  <a:schemeClr val="accent2"/>
                </a:solidFill>
              </a:rPr>
              <a:t>Genova riferimento (area test) come  modello </a:t>
            </a:r>
            <a:r>
              <a:rPr lang="it-IT" dirty="0"/>
              <a:t>che anticipa la possibile realtà europea dei prossimi 10/20 anni</a:t>
            </a:r>
          </a:p>
          <a:p>
            <a:pPr>
              <a:buFont typeface="Wingdings" pitchFamily="2" charset="2"/>
              <a:buChar char="Ø"/>
            </a:pPr>
            <a:r>
              <a:rPr lang="it-IT" dirty="0"/>
              <a:t>La realtà Genovese «suggerisce» un </a:t>
            </a:r>
            <a:r>
              <a:rPr lang="it-IT" b="1" dirty="0">
                <a:solidFill>
                  <a:schemeClr val="accent2"/>
                </a:solidFill>
              </a:rPr>
              <a:t>focus speciale sugli anziani in termini  di iniziative ed organizzazione</a:t>
            </a:r>
          </a:p>
        </p:txBody>
      </p:sp>
      <p:graphicFrame>
        <p:nvGraphicFramePr>
          <p:cNvPr id="9" name="Segnaposto contenuto 8">
            <a:extLst>
              <a:ext uri="{FF2B5EF4-FFF2-40B4-BE49-F238E27FC236}">
                <a16:creationId xmlns:a16="http://schemas.microsoft.com/office/drawing/2014/main" id="{69C231D8-AB42-CD4B-8551-C58D461C048D}"/>
              </a:ext>
            </a:extLst>
          </p:cNvPr>
          <p:cNvGraphicFramePr>
            <a:graphicFrameLocks noGrp="1"/>
          </p:cNvGraphicFramePr>
          <p:nvPr>
            <p:ph sz="half" idx="2"/>
          </p:nvPr>
        </p:nvGraphicFramePr>
        <p:xfrm>
          <a:off x="6235037" y="2431185"/>
          <a:ext cx="3886200" cy="3263504"/>
        </p:xfrm>
        <a:graphic>
          <a:graphicData uri="http://schemas.openxmlformats.org/drawingml/2006/chart">
            <c:chart xmlns:c="http://schemas.openxmlformats.org/drawingml/2006/chart" xmlns:r="http://schemas.openxmlformats.org/officeDocument/2006/relationships" r:id="rId3"/>
          </a:graphicData>
        </a:graphic>
      </p:graphicFrame>
      <p:sp>
        <p:nvSpPr>
          <p:cNvPr id="3" name="Ovale 2">
            <a:extLst>
              <a:ext uri="{FF2B5EF4-FFF2-40B4-BE49-F238E27FC236}">
                <a16:creationId xmlns:a16="http://schemas.microsoft.com/office/drawing/2014/main" id="{C2C1E42B-C091-0E4E-86B1-0D4AAC6022C8}"/>
              </a:ext>
            </a:extLst>
          </p:cNvPr>
          <p:cNvSpPr/>
          <p:nvPr/>
        </p:nvSpPr>
        <p:spPr>
          <a:xfrm>
            <a:off x="8839934" y="3585214"/>
            <a:ext cx="1028700" cy="559469"/>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it-IT" sz="1350">
              <a:solidFill>
                <a:prstClr val="white"/>
              </a:solidFill>
              <a:latin typeface="Calibri"/>
            </a:endParaRPr>
          </a:p>
        </p:txBody>
      </p:sp>
      <p:pic>
        <p:nvPicPr>
          <p:cNvPr id="2" name="Picture 2" descr="Anziani fanno ginnastica. Ansa">
            <a:extLst>
              <a:ext uri="{FF2B5EF4-FFF2-40B4-BE49-F238E27FC236}">
                <a16:creationId xmlns:a16="http://schemas.microsoft.com/office/drawing/2014/main" id="{6B0E56E4-644F-6918-522A-EFE2B5C231C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652"/>
          <a:stretch/>
        </p:blipFill>
        <p:spPr bwMode="auto">
          <a:xfrm>
            <a:off x="6487640" y="608314"/>
            <a:ext cx="3380994" cy="168021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po 5">
            <a:extLst>
              <a:ext uri="{FF2B5EF4-FFF2-40B4-BE49-F238E27FC236}">
                <a16:creationId xmlns:a16="http://schemas.microsoft.com/office/drawing/2014/main" id="{0E73728C-EDB3-A7F7-0DF0-7C052B4B7C40}"/>
              </a:ext>
            </a:extLst>
          </p:cNvPr>
          <p:cNvGrpSpPr/>
          <p:nvPr/>
        </p:nvGrpSpPr>
        <p:grpSpPr>
          <a:xfrm>
            <a:off x="1485766" y="152895"/>
            <a:ext cx="3782011" cy="1295524"/>
            <a:chOff x="2974584" y="1178"/>
            <a:chExt cx="2174490" cy="1304694"/>
          </a:xfrm>
        </p:grpSpPr>
        <p:sp>
          <p:nvSpPr>
            <p:cNvPr id="7" name="Rettangolo 6">
              <a:extLst>
                <a:ext uri="{FF2B5EF4-FFF2-40B4-BE49-F238E27FC236}">
                  <a16:creationId xmlns:a16="http://schemas.microsoft.com/office/drawing/2014/main" id="{9376D167-BBC7-AFF9-C526-B700215A445F}"/>
                </a:ext>
              </a:extLst>
            </p:cNvPr>
            <p:cNvSpPr/>
            <p:nvPr/>
          </p:nvSpPr>
          <p:spPr>
            <a:xfrm>
              <a:off x="2974584" y="1178"/>
              <a:ext cx="2174490" cy="1304694"/>
            </a:xfrm>
            <a:prstGeom prst="rect">
              <a:avLst/>
            </a:prstGeom>
          </p:spPr>
          <p:style>
            <a:lnRef idx="0">
              <a:schemeClr val="lt1">
                <a:hueOff val="0"/>
                <a:satOff val="0"/>
                <a:lumOff val="0"/>
                <a:alphaOff val="0"/>
              </a:schemeClr>
            </a:lnRef>
            <a:fillRef idx="3">
              <a:schemeClr val="accent2">
                <a:hueOff val="-161707"/>
                <a:satOff val="-9325"/>
                <a:lumOff val="959"/>
                <a:alphaOff val="0"/>
              </a:schemeClr>
            </a:fillRef>
            <a:effectRef idx="2">
              <a:schemeClr val="accent2">
                <a:hueOff val="-161707"/>
                <a:satOff val="-9325"/>
                <a:lumOff val="959"/>
                <a:alphaOff val="0"/>
              </a:schemeClr>
            </a:effectRef>
            <a:fontRef idx="minor">
              <a:schemeClr val="lt1"/>
            </a:fontRef>
          </p:style>
          <p:txBody>
            <a:bodyPr/>
            <a:lstStyle/>
            <a:p>
              <a:endParaRPr lang="it-IT"/>
            </a:p>
          </p:txBody>
        </p:sp>
        <p:sp>
          <p:nvSpPr>
            <p:cNvPr id="8" name="CasellaDiTesto 7">
              <a:extLst>
                <a:ext uri="{FF2B5EF4-FFF2-40B4-BE49-F238E27FC236}">
                  <a16:creationId xmlns:a16="http://schemas.microsoft.com/office/drawing/2014/main" id="{504E4129-CF4D-506B-C0F5-BC7C5BD4DC3E}"/>
                </a:ext>
              </a:extLst>
            </p:cNvPr>
            <p:cNvSpPr txBox="1"/>
            <p:nvPr/>
          </p:nvSpPr>
          <p:spPr>
            <a:xfrm>
              <a:off x="2974584" y="1178"/>
              <a:ext cx="2174490" cy="1304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PROGETTI GRANDI ETA’</a:t>
              </a:r>
              <a:endParaRPr lang="it-IT" sz="2400" kern="1200" dirty="0">
                <a:solidFill>
                  <a:srgbClr val="FF0000"/>
                </a:solidFill>
              </a:endParaRPr>
            </a:p>
          </p:txBody>
        </p:sp>
      </p:grpSp>
    </p:spTree>
    <p:extLst>
      <p:ext uri="{BB962C8B-B14F-4D97-AF65-F5344CB8AC3E}">
        <p14:creationId xmlns:p14="http://schemas.microsoft.com/office/powerpoint/2010/main" val="26317849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5E292B-586E-E24D-9B43-62B5CB581C53}"/>
              </a:ext>
            </a:extLst>
          </p:cNvPr>
          <p:cNvSpPr>
            <a:spLocks noGrp="1"/>
          </p:cNvSpPr>
          <p:nvPr>
            <p:ph type="title"/>
          </p:nvPr>
        </p:nvSpPr>
        <p:spPr>
          <a:xfrm>
            <a:off x="2321462" y="1698467"/>
            <a:ext cx="7886700" cy="994172"/>
          </a:xfrm>
        </p:spPr>
        <p:txBody>
          <a:bodyPr>
            <a:normAutofit/>
          </a:bodyPr>
          <a:lstStyle/>
          <a:p>
            <a:pPr algn="ctr"/>
            <a:r>
              <a:rPr lang="it-IT" sz="2400" b="1" dirty="0">
                <a:solidFill>
                  <a:schemeClr val="accent2"/>
                </a:solidFill>
              </a:rPr>
              <a:t>Considerazioni sullo Scenario che caratterizzerà i prossimi anni per Genova e la Liguria</a:t>
            </a:r>
          </a:p>
        </p:txBody>
      </p:sp>
      <p:sp>
        <p:nvSpPr>
          <p:cNvPr id="3" name="Segnaposto contenuto 2">
            <a:extLst>
              <a:ext uri="{FF2B5EF4-FFF2-40B4-BE49-F238E27FC236}">
                <a16:creationId xmlns:a16="http://schemas.microsoft.com/office/drawing/2014/main" id="{C915BC09-5721-0E41-8795-C0F41862F528}"/>
              </a:ext>
            </a:extLst>
          </p:cNvPr>
          <p:cNvSpPr>
            <a:spLocks noGrp="1"/>
          </p:cNvSpPr>
          <p:nvPr>
            <p:ph idx="1"/>
          </p:nvPr>
        </p:nvSpPr>
        <p:spPr>
          <a:xfrm>
            <a:off x="715364" y="2418744"/>
            <a:ext cx="10173029" cy="4161729"/>
          </a:xfrm>
        </p:spPr>
        <p:txBody>
          <a:bodyPr>
            <a:normAutofit fontScale="85000" lnSpcReduction="20000"/>
          </a:bodyPr>
          <a:lstStyle/>
          <a:p>
            <a:pPr marL="0" indent="0">
              <a:buNone/>
            </a:pPr>
            <a:endParaRPr lang="it-IT" i="1" dirty="0"/>
          </a:p>
          <a:p>
            <a:pPr marL="0" indent="0">
              <a:buNone/>
            </a:pPr>
            <a:r>
              <a:rPr lang="it-IT" b="1" i="1" dirty="0"/>
              <a:t>Da un lato </a:t>
            </a:r>
            <a:r>
              <a:rPr lang="it-IT" dirty="0"/>
              <a:t>si assisterà ad un conseguente </a:t>
            </a:r>
            <a:r>
              <a:rPr lang="it-IT" b="1" dirty="0">
                <a:solidFill>
                  <a:schemeClr val="accent2"/>
                </a:solidFill>
              </a:rPr>
              <a:t>incremento della spesa sanitaria </a:t>
            </a:r>
            <a:r>
              <a:rPr lang="it-IT" dirty="0"/>
              <a:t>per mantenere e curare la popolazione anziana</a:t>
            </a:r>
          </a:p>
          <a:p>
            <a:pPr marL="0" indent="0">
              <a:buNone/>
            </a:pPr>
            <a:r>
              <a:rPr lang="it-IT" b="1" i="1" dirty="0"/>
              <a:t>Dall’altro </a:t>
            </a:r>
            <a:r>
              <a:rPr lang="it-IT" i="1" dirty="0"/>
              <a:t>c’è</a:t>
            </a:r>
            <a:r>
              <a:rPr lang="it-IT" b="1" i="1" dirty="0"/>
              <a:t> </a:t>
            </a:r>
            <a:r>
              <a:rPr lang="it-IT" dirty="0"/>
              <a:t>assoluta </a:t>
            </a:r>
            <a:r>
              <a:rPr lang="it-IT" b="1" dirty="0">
                <a:solidFill>
                  <a:schemeClr val="accent2"/>
                </a:solidFill>
              </a:rPr>
              <a:t>consapevolezza che prevenzione ed un allenamento</a:t>
            </a:r>
            <a:r>
              <a:rPr lang="it-IT" dirty="0"/>
              <a:t> costante  costituisce un impegno per </a:t>
            </a:r>
            <a:r>
              <a:rPr lang="it-IT" dirty="0">
                <a:solidFill>
                  <a:schemeClr val="accent2"/>
                </a:solidFill>
              </a:rPr>
              <a:t>aumentare la certezza di rendere reale</a:t>
            </a:r>
            <a:r>
              <a:rPr lang="it-IT" dirty="0"/>
              <a:t> questo sogno </a:t>
            </a:r>
          </a:p>
          <a:p>
            <a:pPr marL="0" indent="0">
              <a:buNone/>
            </a:pPr>
            <a:endParaRPr lang="it-IT" dirty="0"/>
          </a:p>
          <a:p>
            <a:pPr marL="0" indent="0">
              <a:buNone/>
            </a:pPr>
            <a:endParaRPr lang="it-IT" dirty="0"/>
          </a:p>
          <a:p>
            <a:pPr marL="0" indent="0" algn="ctr">
              <a:buNone/>
            </a:pPr>
            <a:endParaRPr lang="it-IT" dirty="0"/>
          </a:p>
          <a:p>
            <a:pPr marL="0" indent="0" algn="ctr">
              <a:buNone/>
            </a:pPr>
            <a:endParaRPr lang="it-IT" dirty="0"/>
          </a:p>
          <a:p>
            <a:pPr marL="0" indent="0" algn="ctr">
              <a:buNone/>
            </a:pPr>
            <a:r>
              <a:rPr lang="it-IT" dirty="0"/>
              <a:t>Un’offerta di servizi  </a:t>
            </a:r>
            <a:r>
              <a:rPr lang="it-IT" b="1" dirty="0"/>
              <a:t>accessibili</a:t>
            </a:r>
            <a:r>
              <a:rPr lang="it-IT" dirty="0"/>
              <a:t> in quest’ ambito ed attenzioni rivolti alla popolazione anziana deve costituire impegno costante sul territorio</a:t>
            </a:r>
          </a:p>
        </p:txBody>
      </p:sp>
      <p:sp>
        <p:nvSpPr>
          <p:cNvPr id="4" name="Triangolo 3">
            <a:extLst>
              <a:ext uri="{FF2B5EF4-FFF2-40B4-BE49-F238E27FC236}">
                <a16:creationId xmlns:a16="http://schemas.microsoft.com/office/drawing/2014/main" id="{688EBDBD-B9FB-3046-8F69-BF1D6D2D88D3}"/>
              </a:ext>
            </a:extLst>
          </p:cNvPr>
          <p:cNvSpPr/>
          <p:nvPr/>
        </p:nvSpPr>
        <p:spPr>
          <a:xfrm rot="10800000">
            <a:off x="3687267" y="4499608"/>
            <a:ext cx="4229221" cy="994173"/>
          </a:xfrm>
          <a:prstGeom prst="triangle">
            <a:avLst>
              <a:gd name="adj" fmla="val 4890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5" name="Gruppo 4">
            <a:extLst>
              <a:ext uri="{FF2B5EF4-FFF2-40B4-BE49-F238E27FC236}">
                <a16:creationId xmlns:a16="http://schemas.microsoft.com/office/drawing/2014/main" id="{7F9D52D7-81F5-D905-1724-C819E17A8397}"/>
              </a:ext>
            </a:extLst>
          </p:cNvPr>
          <p:cNvGrpSpPr/>
          <p:nvPr/>
        </p:nvGrpSpPr>
        <p:grpSpPr>
          <a:xfrm>
            <a:off x="3980177" y="277527"/>
            <a:ext cx="3782011" cy="1295524"/>
            <a:chOff x="2974584" y="1178"/>
            <a:chExt cx="2174490" cy="1304694"/>
          </a:xfrm>
        </p:grpSpPr>
        <p:sp>
          <p:nvSpPr>
            <p:cNvPr id="6" name="Rettangolo 5">
              <a:extLst>
                <a:ext uri="{FF2B5EF4-FFF2-40B4-BE49-F238E27FC236}">
                  <a16:creationId xmlns:a16="http://schemas.microsoft.com/office/drawing/2014/main" id="{5D037BEE-3E6D-DFFB-CA1D-290E1B66F9BF}"/>
                </a:ext>
              </a:extLst>
            </p:cNvPr>
            <p:cNvSpPr/>
            <p:nvPr/>
          </p:nvSpPr>
          <p:spPr>
            <a:xfrm>
              <a:off x="2974584" y="1178"/>
              <a:ext cx="2174490" cy="1304694"/>
            </a:xfrm>
            <a:prstGeom prst="rect">
              <a:avLst/>
            </a:prstGeom>
          </p:spPr>
          <p:style>
            <a:lnRef idx="0">
              <a:schemeClr val="lt1">
                <a:hueOff val="0"/>
                <a:satOff val="0"/>
                <a:lumOff val="0"/>
                <a:alphaOff val="0"/>
              </a:schemeClr>
            </a:lnRef>
            <a:fillRef idx="3">
              <a:schemeClr val="accent2">
                <a:hueOff val="-161707"/>
                <a:satOff val="-9325"/>
                <a:lumOff val="959"/>
                <a:alphaOff val="0"/>
              </a:schemeClr>
            </a:fillRef>
            <a:effectRef idx="2">
              <a:schemeClr val="accent2">
                <a:hueOff val="-161707"/>
                <a:satOff val="-9325"/>
                <a:lumOff val="959"/>
                <a:alphaOff val="0"/>
              </a:schemeClr>
            </a:effectRef>
            <a:fontRef idx="minor">
              <a:schemeClr val="lt1"/>
            </a:fontRef>
          </p:style>
          <p:txBody>
            <a:bodyPr/>
            <a:lstStyle/>
            <a:p>
              <a:endParaRPr lang="it-IT"/>
            </a:p>
          </p:txBody>
        </p:sp>
        <p:sp>
          <p:nvSpPr>
            <p:cNvPr id="7" name="CasellaDiTesto 6">
              <a:extLst>
                <a:ext uri="{FF2B5EF4-FFF2-40B4-BE49-F238E27FC236}">
                  <a16:creationId xmlns:a16="http://schemas.microsoft.com/office/drawing/2014/main" id="{7ACCF601-5F9B-5300-B4A6-89DC8CF32975}"/>
                </a:ext>
              </a:extLst>
            </p:cNvPr>
            <p:cNvSpPr txBox="1"/>
            <p:nvPr/>
          </p:nvSpPr>
          <p:spPr>
            <a:xfrm>
              <a:off x="2974584" y="1178"/>
              <a:ext cx="2174490" cy="1304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PROGETTI GRANDI ETA’</a:t>
              </a:r>
              <a:endParaRPr lang="it-IT" sz="2400" kern="1200" dirty="0">
                <a:solidFill>
                  <a:srgbClr val="FF0000"/>
                </a:solidFill>
              </a:endParaRPr>
            </a:p>
          </p:txBody>
        </p:sp>
      </p:grpSp>
    </p:spTree>
    <p:extLst>
      <p:ext uri="{BB962C8B-B14F-4D97-AF65-F5344CB8AC3E}">
        <p14:creationId xmlns:p14="http://schemas.microsoft.com/office/powerpoint/2010/main" val="40173000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8" name="Text Box 4"/>
          <p:cNvSpPr txBox="1">
            <a:spLocks noChangeArrowheads="1"/>
          </p:cNvSpPr>
          <p:nvPr/>
        </p:nvSpPr>
        <p:spPr bwMode="auto">
          <a:xfrm>
            <a:off x="1775520" y="692696"/>
            <a:ext cx="8424936" cy="5386090"/>
          </a:xfrm>
          <a:prstGeom prst="rect">
            <a:avLst/>
          </a:prstGeom>
          <a:noFill/>
          <a:ln w="9525">
            <a:noFill/>
            <a:miter lim="800000"/>
            <a:headEnd/>
            <a:tailEnd/>
          </a:ln>
        </p:spPr>
        <p:txBody>
          <a:bodyPr wrap="square">
            <a:spAutoFit/>
          </a:bodyPr>
          <a:lstStyle/>
          <a:p>
            <a:r>
              <a:rPr lang="it-IT" sz="2000" b="1" dirty="0"/>
              <a:t> </a:t>
            </a:r>
          </a:p>
          <a:p>
            <a:pPr>
              <a:buFont typeface="Arial" pitchFamily="34" charset="0"/>
              <a:buChar char="•"/>
            </a:pPr>
            <a:endParaRPr lang="it-IT" sz="2000" b="1" dirty="0"/>
          </a:p>
          <a:p>
            <a:endParaRPr lang="it-IT" sz="2800" b="1" dirty="0">
              <a:solidFill>
                <a:srgbClr val="FF0000"/>
              </a:solidFill>
            </a:endParaRPr>
          </a:p>
          <a:p>
            <a:pPr algn="ctr"/>
            <a:r>
              <a:rPr lang="it-IT" sz="2800" b="1" dirty="0">
                <a:solidFill>
                  <a:srgbClr val="FF0000"/>
                </a:solidFill>
              </a:rPr>
              <a:t>245 discipline sport outdoor praticate in Italia</a:t>
            </a:r>
          </a:p>
          <a:p>
            <a:pPr algn="ctr"/>
            <a:r>
              <a:rPr lang="it-IT" sz="2800" b="1" dirty="0">
                <a:solidFill>
                  <a:srgbClr val="FF0000"/>
                </a:solidFill>
              </a:rPr>
              <a:t>legate agli ambienti naturali</a:t>
            </a:r>
          </a:p>
          <a:p>
            <a:endParaRPr lang="it-IT" b="1" dirty="0"/>
          </a:p>
          <a:p>
            <a:endParaRPr lang="it-IT" b="1" dirty="0"/>
          </a:p>
          <a:p>
            <a:pPr algn="ctr"/>
            <a:r>
              <a:rPr lang="it-IT" b="1" dirty="0"/>
              <a:t>AMBITI TERRITORIALI</a:t>
            </a:r>
          </a:p>
          <a:p>
            <a:pPr algn="ctr"/>
            <a:endParaRPr lang="it-IT" b="1" dirty="0"/>
          </a:p>
          <a:p>
            <a:pPr algn="ctr"/>
            <a:r>
              <a:rPr lang="it-IT" b="1" dirty="0"/>
              <a:t>Mari / laghi / corsi d’acqua (83 discipline)</a:t>
            </a:r>
          </a:p>
          <a:p>
            <a:pPr algn="ctr"/>
            <a:r>
              <a:rPr lang="it-IT" b="1" dirty="0"/>
              <a:t>Montagna / collina/ campagna/ aree naturali(29)</a:t>
            </a:r>
          </a:p>
          <a:p>
            <a:pPr algn="ctr"/>
            <a:r>
              <a:rPr lang="it-IT" b="1" dirty="0" err="1"/>
              <a:t>Multiterritoriali</a:t>
            </a:r>
            <a:r>
              <a:rPr lang="it-IT" b="1" dirty="0"/>
              <a:t> ( 133)</a:t>
            </a:r>
          </a:p>
          <a:p>
            <a:pPr algn="ctr"/>
            <a:endParaRPr lang="it-IT" b="1" dirty="0"/>
          </a:p>
          <a:p>
            <a:pPr algn="ctr"/>
            <a:r>
              <a:rPr lang="it-IT" sz="2000" b="1" dirty="0">
                <a:solidFill>
                  <a:srgbClr val="FF0000"/>
                </a:solidFill>
              </a:rPr>
              <a:t>17,6% NON RIENTRANO TRA QUELLE RICONOSCIUTE DAL CONI </a:t>
            </a:r>
          </a:p>
          <a:p>
            <a:pPr algn="ctr"/>
            <a:r>
              <a:rPr lang="it-IT" sz="2000" b="1" dirty="0">
                <a:solidFill>
                  <a:srgbClr val="FF0000"/>
                </a:solidFill>
              </a:rPr>
              <a:t>( le più giovani ed innovative)</a:t>
            </a:r>
          </a:p>
          <a:p>
            <a:pPr>
              <a:buFont typeface="Arial" pitchFamily="34" charset="0"/>
              <a:buChar char="•"/>
            </a:pPr>
            <a:endParaRPr lang="it-IT" b="1" dirty="0"/>
          </a:p>
          <a:p>
            <a:r>
              <a:rPr lang="it-IT" b="1" dirty="0"/>
              <a:t> </a:t>
            </a:r>
          </a:p>
        </p:txBody>
      </p:sp>
      <p:pic>
        <p:nvPicPr>
          <p:cNvPr id="29698" name="Picture 2" descr="Immagine correlata"/>
          <p:cNvPicPr>
            <a:picLocks noChangeAspect="1" noChangeArrowheads="1"/>
          </p:cNvPicPr>
          <p:nvPr/>
        </p:nvPicPr>
        <p:blipFill>
          <a:blip r:embed="rId2" cstate="print"/>
          <a:srcRect/>
          <a:stretch>
            <a:fillRect/>
          </a:stretch>
        </p:blipFill>
        <p:spPr bwMode="auto">
          <a:xfrm>
            <a:off x="1703512" y="2996953"/>
            <a:ext cx="1944216" cy="1362075"/>
          </a:xfrm>
          <a:prstGeom prst="rect">
            <a:avLst/>
          </a:prstGeom>
          <a:noFill/>
        </p:spPr>
      </p:pic>
      <p:pic>
        <p:nvPicPr>
          <p:cNvPr id="29704" name="Picture 8" descr="Risultati immagini per sport outdoor"/>
          <p:cNvPicPr>
            <a:picLocks noChangeAspect="1" noChangeArrowheads="1"/>
          </p:cNvPicPr>
          <p:nvPr/>
        </p:nvPicPr>
        <p:blipFill>
          <a:blip r:embed="rId3" cstate="print"/>
          <a:srcRect/>
          <a:stretch>
            <a:fillRect/>
          </a:stretch>
        </p:blipFill>
        <p:spPr bwMode="auto">
          <a:xfrm>
            <a:off x="8472265" y="2780928"/>
            <a:ext cx="1952625" cy="1296144"/>
          </a:xfrm>
          <a:prstGeom prst="rect">
            <a:avLst/>
          </a:prstGeom>
          <a:noFill/>
        </p:spPr>
      </p:pic>
      <p:grpSp>
        <p:nvGrpSpPr>
          <p:cNvPr id="2" name="Gruppo 1">
            <a:extLst>
              <a:ext uri="{FF2B5EF4-FFF2-40B4-BE49-F238E27FC236}">
                <a16:creationId xmlns:a16="http://schemas.microsoft.com/office/drawing/2014/main" id="{FC3B601F-6B5B-89F5-19B5-495DEDC4A636}"/>
              </a:ext>
            </a:extLst>
          </p:cNvPr>
          <p:cNvGrpSpPr/>
          <p:nvPr/>
        </p:nvGrpSpPr>
        <p:grpSpPr>
          <a:xfrm>
            <a:off x="3683731" y="126867"/>
            <a:ext cx="4824537" cy="1304694"/>
            <a:chOff x="5366524" y="1178"/>
            <a:chExt cx="2174490" cy="1304694"/>
          </a:xfrm>
        </p:grpSpPr>
        <p:sp>
          <p:nvSpPr>
            <p:cNvPr id="3" name="Rettangolo 2">
              <a:extLst>
                <a:ext uri="{FF2B5EF4-FFF2-40B4-BE49-F238E27FC236}">
                  <a16:creationId xmlns:a16="http://schemas.microsoft.com/office/drawing/2014/main" id="{E4771875-DB7C-238E-FACD-E75F33D84482}"/>
                </a:ext>
              </a:extLst>
            </p:cNvPr>
            <p:cNvSpPr/>
            <p:nvPr/>
          </p:nvSpPr>
          <p:spPr>
            <a:xfrm>
              <a:off x="5366524" y="1178"/>
              <a:ext cx="2174490" cy="1304694"/>
            </a:xfrm>
            <a:prstGeom prst="rect">
              <a:avLst/>
            </a:prstGeom>
          </p:spPr>
          <p:style>
            <a:lnRef idx="0">
              <a:schemeClr val="lt1">
                <a:hueOff val="0"/>
                <a:satOff val="0"/>
                <a:lumOff val="0"/>
                <a:alphaOff val="0"/>
              </a:schemeClr>
            </a:lnRef>
            <a:fillRef idx="3">
              <a:schemeClr val="accent2">
                <a:hueOff val="-323414"/>
                <a:satOff val="-18651"/>
                <a:lumOff val="1917"/>
                <a:alphaOff val="0"/>
              </a:schemeClr>
            </a:fillRef>
            <a:effectRef idx="2">
              <a:schemeClr val="accent2">
                <a:hueOff val="-323414"/>
                <a:satOff val="-18651"/>
                <a:lumOff val="1917"/>
                <a:alphaOff val="0"/>
              </a:schemeClr>
            </a:effectRef>
            <a:fontRef idx="minor">
              <a:schemeClr val="lt1"/>
            </a:fontRef>
          </p:style>
          <p:txBody>
            <a:bodyPr/>
            <a:lstStyle/>
            <a:p>
              <a:endParaRPr lang="it-IT"/>
            </a:p>
          </p:txBody>
        </p:sp>
        <p:sp>
          <p:nvSpPr>
            <p:cNvPr id="5" name="CasellaDiTesto 4">
              <a:extLst>
                <a:ext uri="{FF2B5EF4-FFF2-40B4-BE49-F238E27FC236}">
                  <a16:creationId xmlns:a16="http://schemas.microsoft.com/office/drawing/2014/main" id="{B4EEBCD3-CC7A-F85D-7DA4-A7551D105025}"/>
                </a:ext>
              </a:extLst>
            </p:cNvPr>
            <p:cNvSpPr txBox="1"/>
            <p:nvPr/>
          </p:nvSpPr>
          <p:spPr>
            <a:xfrm>
              <a:off x="5366524" y="1178"/>
              <a:ext cx="2174490" cy="1304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AMBIENTE = sport outdoor  </a:t>
              </a:r>
              <a:endParaRPr lang="it-IT" sz="2400" kern="1200"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9748">
                                            <p:txEl>
                                              <p:pRg st="0" end="0"/>
                                            </p:txEl>
                                          </p:spTgt>
                                        </p:tgtEl>
                                        <p:attrNameLst>
                                          <p:attrName>style.visibility</p:attrName>
                                        </p:attrNameLst>
                                      </p:cBhvr>
                                      <p:to>
                                        <p:strVal val="visible"/>
                                      </p:to>
                                    </p:set>
                                    <p:animEffect transition="in" filter="wipe(left)">
                                      <p:cBhvr>
                                        <p:cTn id="7" dur="500"/>
                                        <p:tgtEl>
                                          <p:spTgt spid="1597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9748">
                                            <p:txEl>
                                              <p:pRg st="3" end="3"/>
                                            </p:txEl>
                                          </p:spTgt>
                                        </p:tgtEl>
                                        <p:attrNameLst>
                                          <p:attrName>style.visibility</p:attrName>
                                        </p:attrNameLst>
                                      </p:cBhvr>
                                      <p:to>
                                        <p:strVal val="visible"/>
                                      </p:to>
                                    </p:set>
                                    <p:animEffect transition="in" filter="wipe(left)">
                                      <p:cBhvr>
                                        <p:cTn id="12" dur="500"/>
                                        <p:tgtEl>
                                          <p:spTgt spid="15974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9748">
                                            <p:txEl>
                                              <p:pRg st="4" end="4"/>
                                            </p:txEl>
                                          </p:spTgt>
                                        </p:tgtEl>
                                        <p:attrNameLst>
                                          <p:attrName>style.visibility</p:attrName>
                                        </p:attrNameLst>
                                      </p:cBhvr>
                                      <p:to>
                                        <p:strVal val="visible"/>
                                      </p:to>
                                    </p:set>
                                    <p:animEffect transition="in" filter="wipe(left)">
                                      <p:cBhvr>
                                        <p:cTn id="17" dur="500"/>
                                        <p:tgtEl>
                                          <p:spTgt spid="15974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9748">
                                            <p:txEl>
                                              <p:pRg st="7" end="7"/>
                                            </p:txEl>
                                          </p:spTgt>
                                        </p:tgtEl>
                                        <p:attrNameLst>
                                          <p:attrName>style.visibility</p:attrName>
                                        </p:attrNameLst>
                                      </p:cBhvr>
                                      <p:to>
                                        <p:strVal val="visible"/>
                                      </p:to>
                                    </p:set>
                                    <p:animEffect transition="in" filter="wipe(left)">
                                      <p:cBhvr>
                                        <p:cTn id="22" dur="500"/>
                                        <p:tgtEl>
                                          <p:spTgt spid="159748">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9748">
                                            <p:txEl>
                                              <p:pRg st="9" end="9"/>
                                            </p:txEl>
                                          </p:spTgt>
                                        </p:tgtEl>
                                        <p:attrNameLst>
                                          <p:attrName>style.visibility</p:attrName>
                                        </p:attrNameLst>
                                      </p:cBhvr>
                                      <p:to>
                                        <p:strVal val="visible"/>
                                      </p:to>
                                    </p:set>
                                    <p:animEffect transition="in" filter="wipe(left)">
                                      <p:cBhvr>
                                        <p:cTn id="27" dur="500"/>
                                        <p:tgtEl>
                                          <p:spTgt spid="159748">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9748">
                                            <p:txEl>
                                              <p:pRg st="10" end="10"/>
                                            </p:txEl>
                                          </p:spTgt>
                                        </p:tgtEl>
                                        <p:attrNameLst>
                                          <p:attrName>style.visibility</p:attrName>
                                        </p:attrNameLst>
                                      </p:cBhvr>
                                      <p:to>
                                        <p:strVal val="visible"/>
                                      </p:to>
                                    </p:set>
                                    <p:animEffect transition="in" filter="wipe(left)">
                                      <p:cBhvr>
                                        <p:cTn id="32" dur="500"/>
                                        <p:tgtEl>
                                          <p:spTgt spid="159748">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9748">
                                            <p:txEl>
                                              <p:pRg st="11" end="11"/>
                                            </p:txEl>
                                          </p:spTgt>
                                        </p:tgtEl>
                                        <p:attrNameLst>
                                          <p:attrName>style.visibility</p:attrName>
                                        </p:attrNameLst>
                                      </p:cBhvr>
                                      <p:to>
                                        <p:strVal val="visible"/>
                                      </p:to>
                                    </p:set>
                                    <p:animEffect transition="in" filter="wipe(left)">
                                      <p:cBhvr>
                                        <p:cTn id="37" dur="500"/>
                                        <p:tgtEl>
                                          <p:spTgt spid="159748">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9748">
                                            <p:txEl>
                                              <p:pRg st="13" end="13"/>
                                            </p:txEl>
                                          </p:spTgt>
                                        </p:tgtEl>
                                        <p:attrNameLst>
                                          <p:attrName>style.visibility</p:attrName>
                                        </p:attrNameLst>
                                      </p:cBhvr>
                                      <p:to>
                                        <p:strVal val="visible"/>
                                      </p:to>
                                    </p:set>
                                    <p:animEffect transition="in" filter="wipe(left)">
                                      <p:cBhvr>
                                        <p:cTn id="42" dur="500"/>
                                        <p:tgtEl>
                                          <p:spTgt spid="159748">
                                            <p:txEl>
                                              <p:pRg st="13" end="1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59748">
                                            <p:txEl>
                                              <p:pRg st="14" end="14"/>
                                            </p:txEl>
                                          </p:spTgt>
                                        </p:tgtEl>
                                        <p:attrNameLst>
                                          <p:attrName>style.visibility</p:attrName>
                                        </p:attrNameLst>
                                      </p:cBhvr>
                                      <p:to>
                                        <p:strVal val="visible"/>
                                      </p:to>
                                    </p:set>
                                    <p:animEffect transition="in" filter="wipe(left)">
                                      <p:cBhvr>
                                        <p:cTn id="47" dur="500"/>
                                        <p:tgtEl>
                                          <p:spTgt spid="159748">
                                            <p:txEl>
                                              <p:pRg st="14" end="1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59748">
                                            <p:txEl>
                                              <p:pRg st="16" end="16"/>
                                            </p:txEl>
                                          </p:spTgt>
                                        </p:tgtEl>
                                        <p:attrNameLst>
                                          <p:attrName>style.visibility</p:attrName>
                                        </p:attrNameLst>
                                      </p:cBhvr>
                                      <p:to>
                                        <p:strVal val="visible"/>
                                      </p:to>
                                    </p:set>
                                    <p:animEffect transition="in" filter="wipe(left)">
                                      <p:cBhvr>
                                        <p:cTn id="52" dur="500"/>
                                        <p:tgtEl>
                                          <p:spTgt spid="159748">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8"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8" name="Text Box 4"/>
          <p:cNvSpPr txBox="1">
            <a:spLocks noChangeArrowheads="1"/>
          </p:cNvSpPr>
          <p:nvPr/>
        </p:nvSpPr>
        <p:spPr bwMode="auto">
          <a:xfrm>
            <a:off x="143561" y="1856768"/>
            <a:ext cx="5618417" cy="4585871"/>
          </a:xfrm>
          <a:prstGeom prst="rect">
            <a:avLst/>
          </a:prstGeom>
          <a:noFill/>
          <a:ln w="9525">
            <a:noFill/>
            <a:miter lim="800000"/>
            <a:headEnd/>
            <a:tailEnd/>
          </a:ln>
        </p:spPr>
        <p:txBody>
          <a:bodyPr wrap="square">
            <a:spAutoFit/>
          </a:bodyPr>
          <a:lstStyle/>
          <a:p>
            <a:pPr marL="342900" indent="-342900" fontAlgn="base">
              <a:spcBef>
                <a:spcPct val="0"/>
              </a:spcBef>
              <a:spcAft>
                <a:spcPct val="0"/>
              </a:spcAft>
              <a:buFont typeface="Wingdings" pitchFamily="2" charset="2"/>
              <a:buChar char="Ø"/>
              <a:defRPr/>
            </a:pPr>
            <a:r>
              <a:rPr lang="it-IT" sz="2000" dirty="0">
                <a:solidFill>
                  <a:srgbClr val="000000"/>
                </a:solidFill>
                <a:latin typeface="Times New Roman" pitchFamily="18" charset="0"/>
              </a:rPr>
              <a:t> Sport outdoor = sport nella natura</a:t>
            </a:r>
          </a:p>
          <a:p>
            <a:pPr marL="342900" indent="-342900" fontAlgn="base">
              <a:spcBef>
                <a:spcPct val="0"/>
              </a:spcBef>
              <a:spcAft>
                <a:spcPct val="0"/>
              </a:spcAft>
              <a:buFont typeface="Wingdings" pitchFamily="2" charset="2"/>
              <a:buChar char="Ø"/>
              <a:defRPr/>
            </a:pPr>
            <a:r>
              <a:rPr lang="it-IT" sz="2000" b="1" dirty="0">
                <a:solidFill>
                  <a:srgbClr val="000000"/>
                </a:solidFill>
                <a:latin typeface="Times New Roman" pitchFamily="18" charset="0"/>
              </a:rPr>
              <a:t> </a:t>
            </a:r>
            <a:r>
              <a:rPr lang="it-IT" b="1" dirty="0">
                <a:solidFill>
                  <a:srgbClr val="000000"/>
                </a:solidFill>
                <a:latin typeface="Times New Roman" pitchFamily="18" charset="0"/>
              </a:rPr>
              <a:t>245 discipline </a:t>
            </a:r>
            <a:r>
              <a:rPr lang="it-IT" dirty="0">
                <a:solidFill>
                  <a:srgbClr val="000000"/>
                </a:solidFill>
                <a:latin typeface="Times New Roman" pitchFamily="18" charset="0"/>
              </a:rPr>
              <a:t>sport outdoor praticate in Italia legate agli </a:t>
            </a:r>
            <a:r>
              <a:rPr lang="it-IT" b="1" dirty="0">
                <a:solidFill>
                  <a:srgbClr val="000000"/>
                </a:solidFill>
                <a:latin typeface="Times New Roman" pitchFamily="18" charset="0"/>
              </a:rPr>
              <a:t>ambienti naturali</a:t>
            </a:r>
            <a:r>
              <a:rPr lang="it-IT" dirty="0">
                <a:solidFill>
                  <a:srgbClr val="000000"/>
                </a:solidFill>
                <a:latin typeface="Times New Roman" pitchFamily="18" charset="0"/>
              </a:rPr>
              <a:t>:</a:t>
            </a:r>
          </a:p>
          <a:p>
            <a:pPr marL="342900" indent="-342900" fontAlgn="base">
              <a:spcBef>
                <a:spcPct val="0"/>
              </a:spcBef>
              <a:spcAft>
                <a:spcPct val="0"/>
              </a:spcAft>
              <a:buFont typeface="Wingdings" pitchFamily="2" charset="2"/>
              <a:buChar char="Ø"/>
              <a:defRPr/>
            </a:pPr>
            <a:r>
              <a:rPr lang="it-IT" dirty="0">
                <a:solidFill>
                  <a:srgbClr val="000000"/>
                </a:solidFill>
                <a:latin typeface="Times New Roman" pitchFamily="18" charset="0"/>
              </a:rPr>
              <a:t>Rafting, cicloturismo, soft tennis, </a:t>
            </a:r>
            <a:r>
              <a:rPr lang="it-IT" dirty="0" err="1">
                <a:solidFill>
                  <a:srgbClr val="000000"/>
                </a:solidFill>
                <a:latin typeface="Times New Roman" pitchFamily="18" charset="0"/>
              </a:rPr>
              <a:t>agility</a:t>
            </a:r>
            <a:r>
              <a:rPr lang="it-IT" dirty="0">
                <a:solidFill>
                  <a:srgbClr val="000000"/>
                </a:solidFill>
                <a:latin typeface="Times New Roman" pitchFamily="18" charset="0"/>
              </a:rPr>
              <a:t> dog</a:t>
            </a:r>
          </a:p>
          <a:p>
            <a:pPr marL="285750" indent="-285750" fontAlgn="base">
              <a:spcBef>
                <a:spcPct val="0"/>
              </a:spcBef>
              <a:spcAft>
                <a:spcPct val="0"/>
              </a:spcAft>
              <a:buFont typeface="Wingdings" pitchFamily="2" charset="2"/>
              <a:buChar char="Ø"/>
              <a:defRPr/>
            </a:pPr>
            <a:r>
              <a:rPr lang="it-IT" dirty="0">
                <a:solidFill>
                  <a:srgbClr val="000000"/>
                </a:solidFill>
                <a:latin typeface="Times New Roman" pitchFamily="18" charset="0"/>
              </a:rPr>
              <a:t>Beach soccer , </a:t>
            </a:r>
            <a:r>
              <a:rPr lang="it-IT" dirty="0" err="1">
                <a:solidFill>
                  <a:srgbClr val="000000"/>
                </a:solidFill>
                <a:latin typeface="Times New Roman" pitchFamily="18" charset="0"/>
              </a:rPr>
              <a:t>bootcamp</a:t>
            </a:r>
            <a:r>
              <a:rPr lang="it-IT" dirty="0">
                <a:solidFill>
                  <a:srgbClr val="000000"/>
                </a:solidFill>
                <a:latin typeface="Times New Roman" pitchFamily="18" charset="0"/>
              </a:rPr>
              <a:t>, </a:t>
            </a:r>
            <a:r>
              <a:rPr lang="it-IT" dirty="0" err="1">
                <a:solidFill>
                  <a:srgbClr val="000000"/>
                </a:solidFill>
                <a:latin typeface="Times New Roman" pitchFamily="18" charset="0"/>
              </a:rPr>
              <a:t>parkour</a:t>
            </a:r>
            <a:r>
              <a:rPr lang="it-IT" dirty="0">
                <a:solidFill>
                  <a:srgbClr val="000000"/>
                </a:solidFill>
                <a:latin typeface="Times New Roman" pitchFamily="18" charset="0"/>
              </a:rPr>
              <a:t>, skateboard</a:t>
            </a:r>
          </a:p>
          <a:p>
            <a:pPr marL="285750" indent="-285750" fontAlgn="base">
              <a:spcBef>
                <a:spcPct val="0"/>
              </a:spcBef>
              <a:spcAft>
                <a:spcPct val="0"/>
              </a:spcAft>
              <a:buFont typeface="Wingdings" pitchFamily="2" charset="2"/>
              <a:buChar char="Ø"/>
              <a:defRPr/>
            </a:pPr>
            <a:r>
              <a:rPr lang="it-IT" dirty="0">
                <a:solidFill>
                  <a:srgbClr val="000000"/>
                </a:solidFill>
                <a:latin typeface="Times New Roman" pitchFamily="18" charset="0"/>
              </a:rPr>
              <a:t>Arrampicata, free climbing </a:t>
            </a:r>
            <a:r>
              <a:rPr lang="it-IT" dirty="0" err="1">
                <a:solidFill>
                  <a:srgbClr val="000000"/>
                </a:solidFill>
                <a:latin typeface="Times New Roman" pitchFamily="18" charset="0"/>
              </a:rPr>
              <a:t>….parchi</a:t>
            </a:r>
            <a:r>
              <a:rPr lang="it-IT" dirty="0">
                <a:solidFill>
                  <a:srgbClr val="000000"/>
                </a:solidFill>
                <a:latin typeface="Times New Roman" pitchFamily="18" charset="0"/>
              </a:rPr>
              <a:t> avventura</a:t>
            </a:r>
          </a:p>
          <a:p>
            <a:pPr marL="285750" indent="-285750" fontAlgn="base">
              <a:spcBef>
                <a:spcPct val="0"/>
              </a:spcBef>
              <a:spcAft>
                <a:spcPct val="0"/>
              </a:spcAft>
              <a:buFont typeface="Wingdings" pitchFamily="2" charset="2"/>
              <a:buChar char="Ø"/>
              <a:defRPr/>
            </a:pPr>
            <a:r>
              <a:rPr lang="it-IT" dirty="0">
                <a:solidFill>
                  <a:srgbClr val="000000"/>
                </a:solidFill>
                <a:latin typeface="Times New Roman" pitchFamily="18" charset="0"/>
              </a:rPr>
              <a:t>Turismo equestre, equitazione, pesca, caccia  </a:t>
            </a:r>
          </a:p>
          <a:p>
            <a:pPr marL="285750" indent="-285750" fontAlgn="base">
              <a:spcBef>
                <a:spcPct val="0"/>
              </a:spcBef>
              <a:spcAft>
                <a:spcPct val="0"/>
              </a:spcAft>
              <a:buFont typeface="Wingdings" pitchFamily="2" charset="2"/>
              <a:buChar char="Ø"/>
              <a:defRPr/>
            </a:pPr>
            <a:r>
              <a:rPr lang="it-IT" dirty="0">
                <a:solidFill>
                  <a:srgbClr val="000000"/>
                </a:solidFill>
                <a:latin typeface="Times New Roman" pitchFamily="18" charset="0"/>
              </a:rPr>
              <a:t>Bike ( </a:t>
            </a:r>
            <a:r>
              <a:rPr lang="it-IT" dirty="0" err="1">
                <a:solidFill>
                  <a:srgbClr val="000000"/>
                </a:solidFill>
                <a:latin typeface="Times New Roman" pitchFamily="18" charset="0"/>
              </a:rPr>
              <a:t>Mountainbike</a:t>
            </a:r>
            <a:r>
              <a:rPr lang="it-IT" dirty="0">
                <a:solidFill>
                  <a:srgbClr val="000000"/>
                </a:solidFill>
                <a:latin typeface="Times New Roman" pitchFamily="18" charset="0"/>
              </a:rPr>
              <a:t>, down </a:t>
            </a:r>
            <a:r>
              <a:rPr lang="it-IT" dirty="0" err="1">
                <a:solidFill>
                  <a:srgbClr val="000000"/>
                </a:solidFill>
                <a:latin typeface="Times New Roman" pitchFamily="18" charset="0"/>
              </a:rPr>
              <a:t>hilli</a:t>
            </a:r>
            <a:r>
              <a:rPr lang="it-IT" dirty="0">
                <a:solidFill>
                  <a:srgbClr val="000000"/>
                </a:solidFill>
                <a:latin typeface="Times New Roman" pitchFamily="18" charset="0"/>
              </a:rPr>
              <a:t> ecc)</a:t>
            </a:r>
            <a:r>
              <a:rPr lang="it-IT" dirty="0" err="1">
                <a:solidFill>
                  <a:srgbClr val="000000"/>
                </a:solidFill>
                <a:latin typeface="Times New Roman" pitchFamily="18" charset="0"/>
              </a:rPr>
              <a:t>……</a:t>
            </a:r>
            <a:r>
              <a:rPr lang="it-IT" dirty="0">
                <a:solidFill>
                  <a:srgbClr val="000000"/>
                </a:solidFill>
                <a:latin typeface="Times New Roman" pitchFamily="18" charset="0"/>
              </a:rPr>
              <a:t>..gran fondo </a:t>
            </a:r>
          </a:p>
          <a:p>
            <a:pPr marL="285750" indent="-285750" fontAlgn="base">
              <a:spcBef>
                <a:spcPct val="0"/>
              </a:spcBef>
              <a:spcAft>
                <a:spcPct val="0"/>
              </a:spcAft>
              <a:buFont typeface="Wingdings" pitchFamily="2" charset="2"/>
              <a:buChar char="Ø"/>
              <a:defRPr/>
            </a:pPr>
            <a:r>
              <a:rPr lang="it-IT" dirty="0">
                <a:solidFill>
                  <a:srgbClr val="000000"/>
                </a:solidFill>
                <a:latin typeface="Times New Roman" pitchFamily="18" charset="0"/>
              </a:rPr>
              <a:t>Trekking , </a:t>
            </a:r>
            <a:r>
              <a:rPr lang="it-IT" dirty="0" err="1">
                <a:solidFill>
                  <a:srgbClr val="000000"/>
                </a:solidFill>
                <a:latin typeface="Times New Roman" pitchFamily="18" charset="0"/>
              </a:rPr>
              <a:t>nordic</a:t>
            </a:r>
            <a:r>
              <a:rPr lang="it-IT" dirty="0">
                <a:solidFill>
                  <a:srgbClr val="000000"/>
                </a:solidFill>
                <a:latin typeface="Times New Roman" pitchFamily="18" charset="0"/>
              </a:rPr>
              <a:t> </a:t>
            </a:r>
            <a:r>
              <a:rPr lang="it-IT" dirty="0" err="1">
                <a:solidFill>
                  <a:srgbClr val="000000"/>
                </a:solidFill>
                <a:latin typeface="Times New Roman" pitchFamily="18" charset="0"/>
              </a:rPr>
              <a:t>walking</a:t>
            </a:r>
            <a:r>
              <a:rPr lang="it-IT" dirty="0">
                <a:solidFill>
                  <a:srgbClr val="000000"/>
                </a:solidFill>
                <a:latin typeface="Times New Roman" pitchFamily="18" charset="0"/>
              </a:rPr>
              <a:t>, running…..maratone</a:t>
            </a:r>
          </a:p>
          <a:p>
            <a:pPr marL="285750" indent="-285750" fontAlgn="base">
              <a:spcBef>
                <a:spcPct val="0"/>
              </a:spcBef>
              <a:spcAft>
                <a:spcPct val="0"/>
              </a:spcAft>
              <a:buFont typeface="Wingdings" pitchFamily="2" charset="2"/>
              <a:buChar char="Ø"/>
              <a:defRPr/>
            </a:pPr>
            <a:r>
              <a:rPr lang="it-IT" dirty="0">
                <a:solidFill>
                  <a:srgbClr val="000000"/>
                </a:solidFill>
                <a:latin typeface="Times New Roman" pitchFamily="18" charset="0"/>
              </a:rPr>
              <a:t>Surf e sue varianti, pattinaggio</a:t>
            </a:r>
          </a:p>
          <a:p>
            <a:pPr marL="285750" indent="-285750" fontAlgn="base">
              <a:spcBef>
                <a:spcPct val="0"/>
              </a:spcBef>
              <a:spcAft>
                <a:spcPct val="0"/>
              </a:spcAft>
              <a:buFont typeface="Wingdings" pitchFamily="2" charset="2"/>
              <a:buChar char="Ø"/>
              <a:defRPr/>
            </a:pPr>
            <a:r>
              <a:rPr lang="it-IT" dirty="0">
                <a:solidFill>
                  <a:srgbClr val="000000"/>
                </a:solidFill>
                <a:latin typeface="Times New Roman" pitchFamily="18" charset="0"/>
              </a:rPr>
              <a:t>Sport del mare ( vela, canoa, </a:t>
            </a:r>
            <a:r>
              <a:rPr lang="it-IT" dirty="0" err="1">
                <a:solidFill>
                  <a:srgbClr val="000000"/>
                </a:solidFill>
                <a:latin typeface="Times New Roman" pitchFamily="18" charset="0"/>
              </a:rPr>
              <a:t>sup</a:t>
            </a:r>
            <a:r>
              <a:rPr lang="it-IT" dirty="0">
                <a:solidFill>
                  <a:srgbClr val="000000"/>
                </a:solidFill>
                <a:latin typeface="Times New Roman" pitchFamily="18" charset="0"/>
              </a:rPr>
              <a:t>, subacquea….)</a:t>
            </a:r>
          </a:p>
          <a:p>
            <a:pPr marL="285750" indent="-285750" fontAlgn="base">
              <a:spcBef>
                <a:spcPct val="0"/>
              </a:spcBef>
              <a:spcAft>
                <a:spcPct val="0"/>
              </a:spcAft>
              <a:buFont typeface="Wingdings" pitchFamily="2" charset="2"/>
              <a:buChar char="Ø"/>
              <a:defRPr/>
            </a:pPr>
            <a:r>
              <a:rPr lang="it-IT" dirty="0">
                <a:solidFill>
                  <a:srgbClr val="000000"/>
                </a:solidFill>
                <a:latin typeface="Times New Roman" pitchFamily="18" charset="0"/>
              </a:rPr>
              <a:t>paracadutismo</a:t>
            </a:r>
          </a:p>
          <a:p>
            <a:pPr marL="285750" indent="-285750" fontAlgn="base">
              <a:spcBef>
                <a:spcPct val="0"/>
              </a:spcBef>
              <a:spcAft>
                <a:spcPct val="0"/>
              </a:spcAft>
              <a:buFont typeface="Wingdings" pitchFamily="2" charset="2"/>
              <a:buChar char="Ø"/>
              <a:defRPr/>
            </a:pPr>
            <a:r>
              <a:rPr lang="it-IT" dirty="0">
                <a:solidFill>
                  <a:srgbClr val="000000"/>
                </a:solidFill>
                <a:latin typeface="Times New Roman" pitchFamily="18" charset="0"/>
              </a:rPr>
              <a:t>Orienteering, </a:t>
            </a:r>
            <a:r>
              <a:rPr lang="it-IT" dirty="0" err="1">
                <a:solidFill>
                  <a:srgbClr val="000000"/>
                </a:solidFill>
                <a:latin typeface="Times New Roman" pitchFamily="18" charset="0"/>
              </a:rPr>
              <a:t>canoying</a:t>
            </a:r>
            <a:r>
              <a:rPr lang="it-IT" dirty="0">
                <a:solidFill>
                  <a:srgbClr val="000000"/>
                </a:solidFill>
                <a:latin typeface="Times New Roman" pitchFamily="18" charset="0"/>
              </a:rPr>
              <a:t>, </a:t>
            </a:r>
            <a:r>
              <a:rPr lang="it-IT" dirty="0" err="1">
                <a:solidFill>
                  <a:srgbClr val="000000"/>
                </a:solidFill>
                <a:latin typeface="Times New Roman" pitchFamily="18" charset="0"/>
              </a:rPr>
              <a:t>hydrospeed</a:t>
            </a:r>
            <a:endParaRPr lang="it-IT" dirty="0">
              <a:solidFill>
                <a:srgbClr val="000000"/>
              </a:solidFill>
              <a:latin typeface="Times New Roman" pitchFamily="18" charset="0"/>
            </a:endParaRPr>
          </a:p>
          <a:p>
            <a:pPr marL="285750" indent="-285750" fontAlgn="base">
              <a:spcBef>
                <a:spcPct val="0"/>
              </a:spcBef>
              <a:spcAft>
                <a:spcPct val="0"/>
              </a:spcAft>
              <a:buFont typeface="Wingdings" pitchFamily="2" charset="2"/>
              <a:buChar char="Ø"/>
              <a:defRPr/>
            </a:pPr>
            <a:r>
              <a:rPr lang="it-IT" dirty="0">
                <a:solidFill>
                  <a:srgbClr val="000000"/>
                </a:solidFill>
                <a:latin typeface="Times New Roman" pitchFamily="18" charset="0"/>
              </a:rPr>
              <a:t>Sport della montagna (ciaspole, sci alpinismo, nordico, freestyle, ferrate, </a:t>
            </a:r>
            <a:r>
              <a:rPr lang="it-IT" dirty="0" err="1">
                <a:solidFill>
                  <a:srgbClr val="000000"/>
                </a:solidFill>
                <a:latin typeface="Times New Roman" pitchFamily="18" charset="0"/>
              </a:rPr>
              <a:t>stackline</a:t>
            </a:r>
            <a:r>
              <a:rPr lang="it-IT" dirty="0">
                <a:solidFill>
                  <a:srgbClr val="000000"/>
                </a:solidFill>
                <a:latin typeface="Times New Roman" pitchFamily="18" charset="0"/>
              </a:rPr>
              <a:t> (</a:t>
            </a:r>
            <a:r>
              <a:rPr lang="it-IT" dirty="0" err="1">
                <a:solidFill>
                  <a:srgbClr val="000000"/>
                </a:solidFill>
                <a:latin typeface="Times New Roman" pitchFamily="18" charset="0"/>
              </a:rPr>
              <a:t>fetuccia</a:t>
            </a:r>
            <a:r>
              <a:rPr lang="it-IT" dirty="0">
                <a:solidFill>
                  <a:srgbClr val="000000"/>
                </a:solidFill>
                <a:latin typeface="Times New Roman" pitchFamily="18" charset="0"/>
              </a:rPr>
              <a:t>) </a:t>
            </a:r>
            <a:r>
              <a:rPr lang="it-IT" dirty="0" err="1">
                <a:solidFill>
                  <a:srgbClr val="000000"/>
                </a:solidFill>
                <a:latin typeface="Times New Roman" pitchFamily="18" charset="0"/>
              </a:rPr>
              <a:t>slackline</a:t>
            </a:r>
            <a:r>
              <a:rPr lang="it-IT" dirty="0">
                <a:solidFill>
                  <a:srgbClr val="000000"/>
                </a:solidFill>
                <a:latin typeface="Times New Roman" pitchFamily="18" charset="0"/>
              </a:rPr>
              <a:t>, </a:t>
            </a:r>
          </a:p>
          <a:p>
            <a:pPr marL="285750" indent="-285750" fontAlgn="base">
              <a:spcBef>
                <a:spcPct val="0"/>
              </a:spcBef>
              <a:spcAft>
                <a:spcPct val="0"/>
              </a:spcAft>
              <a:buFont typeface="Wingdings" pitchFamily="2" charset="2"/>
              <a:buChar char="Ø"/>
              <a:defRPr/>
            </a:pPr>
            <a:r>
              <a:rPr lang="it-IT" dirty="0" err="1">
                <a:solidFill>
                  <a:srgbClr val="000000"/>
                </a:solidFill>
                <a:latin typeface="Times New Roman" pitchFamily="18" charset="0"/>
              </a:rPr>
              <a:t>Ziplining</a:t>
            </a:r>
            <a:r>
              <a:rPr lang="it-IT" dirty="0">
                <a:solidFill>
                  <a:srgbClr val="000000"/>
                </a:solidFill>
                <a:latin typeface="Times New Roman" pitchFamily="18" charset="0"/>
              </a:rPr>
              <a:t> ( teleferica), </a:t>
            </a:r>
            <a:r>
              <a:rPr lang="it-IT" dirty="0" err="1">
                <a:solidFill>
                  <a:srgbClr val="000000"/>
                </a:solidFill>
                <a:latin typeface="Times New Roman" pitchFamily="18" charset="0"/>
              </a:rPr>
              <a:t>snowvolley</a:t>
            </a:r>
            <a:r>
              <a:rPr lang="it-IT" dirty="0">
                <a:solidFill>
                  <a:srgbClr val="000000"/>
                </a:solidFill>
                <a:latin typeface="Times New Roman" pitchFamily="18" charset="0"/>
              </a:rPr>
              <a:t> </a:t>
            </a:r>
          </a:p>
        </p:txBody>
      </p:sp>
      <p:pic>
        <p:nvPicPr>
          <p:cNvPr id="29698" name="Picture 2" descr="Immagine correlata"/>
          <p:cNvPicPr>
            <a:picLocks noChangeAspect="1" noChangeArrowheads="1"/>
          </p:cNvPicPr>
          <p:nvPr/>
        </p:nvPicPr>
        <p:blipFill>
          <a:blip r:embed="rId2" cstate="print"/>
          <a:srcRect/>
          <a:stretch>
            <a:fillRect/>
          </a:stretch>
        </p:blipFill>
        <p:spPr bwMode="auto">
          <a:xfrm>
            <a:off x="7095532" y="2142285"/>
            <a:ext cx="2592288" cy="1623881"/>
          </a:xfrm>
          <a:prstGeom prst="rect">
            <a:avLst/>
          </a:prstGeom>
          <a:noFill/>
        </p:spPr>
      </p:pic>
      <p:pic>
        <p:nvPicPr>
          <p:cNvPr id="29702" name="Picture 6" descr="Immagine correlata"/>
          <p:cNvPicPr>
            <a:picLocks noChangeAspect="1" noChangeArrowheads="1"/>
          </p:cNvPicPr>
          <p:nvPr/>
        </p:nvPicPr>
        <p:blipFill>
          <a:blip r:embed="rId3" cstate="print"/>
          <a:srcRect/>
          <a:stretch>
            <a:fillRect/>
          </a:stretch>
        </p:blipFill>
        <p:spPr bwMode="auto">
          <a:xfrm>
            <a:off x="7916555" y="473359"/>
            <a:ext cx="3542531" cy="1504951"/>
          </a:xfrm>
          <a:prstGeom prst="rect">
            <a:avLst/>
          </a:prstGeom>
          <a:noFill/>
        </p:spPr>
      </p:pic>
      <p:pic>
        <p:nvPicPr>
          <p:cNvPr id="29704" name="Picture 8" descr="Risultati immagini per sport outdoor"/>
          <p:cNvPicPr>
            <a:picLocks noChangeAspect="1" noChangeArrowheads="1"/>
          </p:cNvPicPr>
          <p:nvPr/>
        </p:nvPicPr>
        <p:blipFill>
          <a:blip r:embed="rId4" cstate="print"/>
          <a:srcRect/>
          <a:stretch>
            <a:fillRect/>
          </a:stretch>
        </p:blipFill>
        <p:spPr bwMode="auto">
          <a:xfrm>
            <a:off x="6206496" y="3504359"/>
            <a:ext cx="1952625" cy="1958289"/>
          </a:xfrm>
          <a:prstGeom prst="rect">
            <a:avLst/>
          </a:prstGeom>
          <a:noFill/>
        </p:spPr>
      </p:pic>
      <p:pic>
        <p:nvPicPr>
          <p:cNvPr id="29706" name="Picture 10" descr="Risultati immagini per sport outdoor"/>
          <p:cNvPicPr>
            <a:picLocks noChangeAspect="1" noChangeArrowheads="1"/>
          </p:cNvPicPr>
          <p:nvPr/>
        </p:nvPicPr>
        <p:blipFill>
          <a:blip r:embed="rId5" cstate="print"/>
          <a:srcRect/>
          <a:stretch>
            <a:fillRect/>
          </a:stretch>
        </p:blipFill>
        <p:spPr bwMode="auto">
          <a:xfrm>
            <a:off x="5847728" y="106515"/>
            <a:ext cx="2133600" cy="2133601"/>
          </a:xfrm>
          <a:prstGeom prst="rect">
            <a:avLst/>
          </a:prstGeom>
          <a:noFill/>
        </p:spPr>
      </p:pic>
      <p:grpSp>
        <p:nvGrpSpPr>
          <p:cNvPr id="2" name="Gruppo 1">
            <a:extLst>
              <a:ext uri="{FF2B5EF4-FFF2-40B4-BE49-F238E27FC236}">
                <a16:creationId xmlns:a16="http://schemas.microsoft.com/office/drawing/2014/main" id="{B95EA251-981B-4081-26FF-E2AA3E25E6C4}"/>
              </a:ext>
            </a:extLst>
          </p:cNvPr>
          <p:cNvGrpSpPr/>
          <p:nvPr/>
        </p:nvGrpSpPr>
        <p:grpSpPr>
          <a:xfrm>
            <a:off x="391833" y="184366"/>
            <a:ext cx="2174490" cy="1304694"/>
            <a:chOff x="5366524" y="1178"/>
            <a:chExt cx="2174490" cy="1304694"/>
          </a:xfrm>
        </p:grpSpPr>
        <p:sp>
          <p:nvSpPr>
            <p:cNvPr id="3" name="Rettangolo 2">
              <a:extLst>
                <a:ext uri="{FF2B5EF4-FFF2-40B4-BE49-F238E27FC236}">
                  <a16:creationId xmlns:a16="http://schemas.microsoft.com/office/drawing/2014/main" id="{567B34B3-4716-CAB5-CBED-EFF0764300B5}"/>
                </a:ext>
              </a:extLst>
            </p:cNvPr>
            <p:cNvSpPr/>
            <p:nvPr/>
          </p:nvSpPr>
          <p:spPr>
            <a:xfrm>
              <a:off x="5366524" y="1178"/>
              <a:ext cx="2174490" cy="1304694"/>
            </a:xfrm>
            <a:prstGeom prst="rect">
              <a:avLst/>
            </a:prstGeom>
          </p:spPr>
          <p:style>
            <a:lnRef idx="0">
              <a:schemeClr val="lt1">
                <a:hueOff val="0"/>
                <a:satOff val="0"/>
                <a:lumOff val="0"/>
                <a:alphaOff val="0"/>
              </a:schemeClr>
            </a:lnRef>
            <a:fillRef idx="3">
              <a:schemeClr val="accent2">
                <a:hueOff val="-323414"/>
                <a:satOff val="-18651"/>
                <a:lumOff val="1917"/>
                <a:alphaOff val="0"/>
              </a:schemeClr>
            </a:fillRef>
            <a:effectRef idx="2">
              <a:schemeClr val="accent2">
                <a:hueOff val="-323414"/>
                <a:satOff val="-18651"/>
                <a:lumOff val="1917"/>
                <a:alphaOff val="0"/>
              </a:schemeClr>
            </a:effectRef>
            <a:fontRef idx="minor">
              <a:schemeClr val="lt1"/>
            </a:fontRef>
          </p:style>
          <p:txBody>
            <a:bodyPr/>
            <a:lstStyle/>
            <a:p>
              <a:endParaRPr lang="it-IT"/>
            </a:p>
          </p:txBody>
        </p:sp>
        <p:sp>
          <p:nvSpPr>
            <p:cNvPr id="4" name="CasellaDiTesto 3">
              <a:extLst>
                <a:ext uri="{FF2B5EF4-FFF2-40B4-BE49-F238E27FC236}">
                  <a16:creationId xmlns:a16="http://schemas.microsoft.com/office/drawing/2014/main" id="{2F2D9236-5A42-EB85-2F9E-0A0AB37FC380}"/>
                </a:ext>
              </a:extLst>
            </p:cNvPr>
            <p:cNvSpPr txBox="1"/>
            <p:nvPr/>
          </p:nvSpPr>
          <p:spPr>
            <a:xfrm>
              <a:off x="5366524" y="1178"/>
              <a:ext cx="2174490" cy="1304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AMBIENTE = sport outdoor  </a:t>
              </a:r>
              <a:endParaRPr lang="it-IT" sz="2400" kern="1200" dirty="0">
                <a:solidFill>
                  <a:srgbClr val="FF0000"/>
                </a:solidFill>
              </a:endParaRPr>
            </a:p>
          </p:txBody>
        </p:sp>
      </p:grpSp>
      <p:sp>
        <p:nvSpPr>
          <p:cNvPr id="8" name="CasellaDiTesto 7">
            <a:extLst>
              <a:ext uri="{FF2B5EF4-FFF2-40B4-BE49-F238E27FC236}">
                <a16:creationId xmlns:a16="http://schemas.microsoft.com/office/drawing/2014/main" id="{EAEB3137-05D6-51A8-E6C4-A46E23D7D3E6}"/>
              </a:ext>
            </a:extLst>
          </p:cNvPr>
          <p:cNvSpPr txBox="1"/>
          <p:nvPr/>
        </p:nvSpPr>
        <p:spPr>
          <a:xfrm>
            <a:off x="5363236" y="5551156"/>
            <a:ext cx="4080204" cy="1200329"/>
          </a:xfrm>
          <a:prstGeom prst="rect">
            <a:avLst/>
          </a:prstGeom>
          <a:noFill/>
        </p:spPr>
        <p:txBody>
          <a:bodyPr wrap="square">
            <a:spAutoFit/>
          </a:bodyPr>
          <a:lstStyle/>
          <a:p>
            <a:pPr fontAlgn="base">
              <a:spcBef>
                <a:spcPct val="0"/>
              </a:spcBef>
              <a:spcAft>
                <a:spcPct val="0"/>
              </a:spcAft>
              <a:buFont typeface="Arial" pitchFamily="34" charset="0"/>
              <a:buChar char="•"/>
              <a:defRPr/>
            </a:pPr>
            <a:r>
              <a:rPr lang="it-IT" dirty="0">
                <a:solidFill>
                  <a:srgbClr val="000000"/>
                </a:solidFill>
                <a:latin typeface="Times New Roman" pitchFamily="18" charset="0"/>
              </a:rPr>
              <a:t>oggi si sviluppano da un attività di base </a:t>
            </a:r>
          </a:p>
          <a:p>
            <a:pPr fontAlgn="base">
              <a:spcBef>
                <a:spcPct val="0"/>
              </a:spcBef>
              <a:spcAft>
                <a:spcPct val="0"/>
              </a:spcAft>
              <a:defRPr/>
            </a:pPr>
            <a:r>
              <a:rPr lang="it-IT" dirty="0">
                <a:solidFill>
                  <a:srgbClr val="000000"/>
                </a:solidFill>
                <a:latin typeface="Times New Roman" pitchFamily="18" charset="0"/>
              </a:rPr>
              <a:t>ma che si evolvono con AGGIUNTE:</a:t>
            </a:r>
          </a:p>
          <a:p>
            <a:pPr fontAlgn="base">
              <a:spcBef>
                <a:spcPct val="0"/>
              </a:spcBef>
              <a:spcAft>
                <a:spcPct val="0"/>
              </a:spcAft>
              <a:defRPr/>
            </a:pPr>
            <a:r>
              <a:rPr lang="it-IT" dirty="0">
                <a:solidFill>
                  <a:srgbClr val="000000"/>
                </a:solidFill>
                <a:latin typeface="Times New Roman" pitchFamily="18" charset="0"/>
              </a:rPr>
              <a:t>Running…..ultra running </a:t>
            </a:r>
          </a:p>
          <a:p>
            <a:pPr fontAlgn="base">
              <a:spcBef>
                <a:spcPct val="0"/>
              </a:spcBef>
              <a:spcAft>
                <a:spcPct val="0"/>
              </a:spcAft>
              <a:defRPr/>
            </a:pPr>
            <a:r>
              <a:rPr lang="it-IT" dirty="0">
                <a:solidFill>
                  <a:srgbClr val="000000"/>
                </a:solidFill>
                <a:latin typeface="Times New Roman" pitchFamily="18" charset="0"/>
              </a:rPr>
              <a:t>sport estremi…..esperienze survival..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9748">
                                            <p:txEl>
                                              <p:pRg st="0" end="0"/>
                                            </p:txEl>
                                          </p:spTgt>
                                        </p:tgtEl>
                                        <p:attrNameLst>
                                          <p:attrName>style.visibility</p:attrName>
                                        </p:attrNameLst>
                                      </p:cBhvr>
                                      <p:to>
                                        <p:strVal val="visible"/>
                                      </p:to>
                                    </p:set>
                                    <p:animEffect transition="in" filter="wipe(left)">
                                      <p:cBhvr>
                                        <p:cTn id="7" dur="500"/>
                                        <p:tgtEl>
                                          <p:spTgt spid="1597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9748">
                                            <p:txEl>
                                              <p:pRg st="1" end="1"/>
                                            </p:txEl>
                                          </p:spTgt>
                                        </p:tgtEl>
                                        <p:attrNameLst>
                                          <p:attrName>style.visibility</p:attrName>
                                        </p:attrNameLst>
                                      </p:cBhvr>
                                      <p:to>
                                        <p:strVal val="visible"/>
                                      </p:to>
                                    </p:set>
                                    <p:animEffect transition="in" filter="wipe(left)">
                                      <p:cBhvr>
                                        <p:cTn id="12" dur="500"/>
                                        <p:tgtEl>
                                          <p:spTgt spid="1597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9748">
                                            <p:txEl>
                                              <p:pRg st="2" end="2"/>
                                            </p:txEl>
                                          </p:spTgt>
                                        </p:tgtEl>
                                        <p:attrNameLst>
                                          <p:attrName>style.visibility</p:attrName>
                                        </p:attrNameLst>
                                      </p:cBhvr>
                                      <p:to>
                                        <p:strVal val="visible"/>
                                      </p:to>
                                    </p:set>
                                    <p:animEffect transition="in" filter="wipe(left)">
                                      <p:cBhvr>
                                        <p:cTn id="17" dur="500"/>
                                        <p:tgtEl>
                                          <p:spTgt spid="15974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9748">
                                            <p:txEl>
                                              <p:pRg st="3" end="3"/>
                                            </p:txEl>
                                          </p:spTgt>
                                        </p:tgtEl>
                                        <p:attrNameLst>
                                          <p:attrName>style.visibility</p:attrName>
                                        </p:attrNameLst>
                                      </p:cBhvr>
                                      <p:to>
                                        <p:strVal val="visible"/>
                                      </p:to>
                                    </p:set>
                                    <p:animEffect transition="in" filter="wipe(left)">
                                      <p:cBhvr>
                                        <p:cTn id="22" dur="500"/>
                                        <p:tgtEl>
                                          <p:spTgt spid="15974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9748">
                                            <p:txEl>
                                              <p:pRg st="4" end="4"/>
                                            </p:txEl>
                                          </p:spTgt>
                                        </p:tgtEl>
                                        <p:attrNameLst>
                                          <p:attrName>style.visibility</p:attrName>
                                        </p:attrNameLst>
                                      </p:cBhvr>
                                      <p:to>
                                        <p:strVal val="visible"/>
                                      </p:to>
                                    </p:set>
                                    <p:animEffect transition="in" filter="wipe(left)">
                                      <p:cBhvr>
                                        <p:cTn id="27" dur="500"/>
                                        <p:tgtEl>
                                          <p:spTgt spid="15974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9748">
                                            <p:txEl>
                                              <p:pRg st="5" end="5"/>
                                            </p:txEl>
                                          </p:spTgt>
                                        </p:tgtEl>
                                        <p:attrNameLst>
                                          <p:attrName>style.visibility</p:attrName>
                                        </p:attrNameLst>
                                      </p:cBhvr>
                                      <p:to>
                                        <p:strVal val="visible"/>
                                      </p:to>
                                    </p:set>
                                    <p:animEffect transition="in" filter="wipe(left)">
                                      <p:cBhvr>
                                        <p:cTn id="32" dur="500"/>
                                        <p:tgtEl>
                                          <p:spTgt spid="15974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9748">
                                            <p:txEl>
                                              <p:pRg st="6" end="6"/>
                                            </p:txEl>
                                          </p:spTgt>
                                        </p:tgtEl>
                                        <p:attrNameLst>
                                          <p:attrName>style.visibility</p:attrName>
                                        </p:attrNameLst>
                                      </p:cBhvr>
                                      <p:to>
                                        <p:strVal val="visible"/>
                                      </p:to>
                                    </p:set>
                                    <p:animEffect transition="in" filter="wipe(left)">
                                      <p:cBhvr>
                                        <p:cTn id="37" dur="500"/>
                                        <p:tgtEl>
                                          <p:spTgt spid="15974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9748">
                                            <p:txEl>
                                              <p:pRg st="7" end="7"/>
                                            </p:txEl>
                                          </p:spTgt>
                                        </p:tgtEl>
                                        <p:attrNameLst>
                                          <p:attrName>style.visibility</p:attrName>
                                        </p:attrNameLst>
                                      </p:cBhvr>
                                      <p:to>
                                        <p:strVal val="visible"/>
                                      </p:to>
                                    </p:set>
                                    <p:animEffect transition="in" filter="wipe(left)">
                                      <p:cBhvr>
                                        <p:cTn id="42" dur="500"/>
                                        <p:tgtEl>
                                          <p:spTgt spid="15974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59748">
                                            <p:txEl>
                                              <p:pRg st="8" end="8"/>
                                            </p:txEl>
                                          </p:spTgt>
                                        </p:tgtEl>
                                        <p:attrNameLst>
                                          <p:attrName>style.visibility</p:attrName>
                                        </p:attrNameLst>
                                      </p:cBhvr>
                                      <p:to>
                                        <p:strVal val="visible"/>
                                      </p:to>
                                    </p:set>
                                    <p:animEffect transition="in" filter="wipe(left)">
                                      <p:cBhvr>
                                        <p:cTn id="47" dur="500"/>
                                        <p:tgtEl>
                                          <p:spTgt spid="159748">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59748">
                                            <p:txEl>
                                              <p:pRg st="9" end="9"/>
                                            </p:txEl>
                                          </p:spTgt>
                                        </p:tgtEl>
                                        <p:attrNameLst>
                                          <p:attrName>style.visibility</p:attrName>
                                        </p:attrNameLst>
                                      </p:cBhvr>
                                      <p:to>
                                        <p:strVal val="visible"/>
                                      </p:to>
                                    </p:set>
                                    <p:animEffect transition="in" filter="wipe(left)">
                                      <p:cBhvr>
                                        <p:cTn id="52" dur="500"/>
                                        <p:tgtEl>
                                          <p:spTgt spid="159748">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59748">
                                            <p:txEl>
                                              <p:pRg st="10" end="10"/>
                                            </p:txEl>
                                          </p:spTgt>
                                        </p:tgtEl>
                                        <p:attrNameLst>
                                          <p:attrName>style.visibility</p:attrName>
                                        </p:attrNameLst>
                                      </p:cBhvr>
                                      <p:to>
                                        <p:strVal val="visible"/>
                                      </p:to>
                                    </p:set>
                                    <p:animEffect transition="in" filter="wipe(left)">
                                      <p:cBhvr>
                                        <p:cTn id="57" dur="500"/>
                                        <p:tgtEl>
                                          <p:spTgt spid="159748">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59748">
                                            <p:txEl>
                                              <p:pRg st="11" end="11"/>
                                            </p:txEl>
                                          </p:spTgt>
                                        </p:tgtEl>
                                        <p:attrNameLst>
                                          <p:attrName>style.visibility</p:attrName>
                                        </p:attrNameLst>
                                      </p:cBhvr>
                                      <p:to>
                                        <p:strVal val="visible"/>
                                      </p:to>
                                    </p:set>
                                    <p:animEffect transition="in" filter="wipe(left)">
                                      <p:cBhvr>
                                        <p:cTn id="62" dur="500"/>
                                        <p:tgtEl>
                                          <p:spTgt spid="159748">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59748">
                                            <p:txEl>
                                              <p:pRg st="12" end="12"/>
                                            </p:txEl>
                                          </p:spTgt>
                                        </p:tgtEl>
                                        <p:attrNameLst>
                                          <p:attrName>style.visibility</p:attrName>
                                        </p:attrNameLst>
                                      </p:cBhvr>
                                      <p:to>
                                        <p:strVal val="visible"/>
                                      </p:to>
                                    </p:set>
                                    <p:animEffect transition="in" filter="wipe(left)">
                                      <p:cBhvr>
                                        <p:cTn id="67" dur="500"/>
                                        <p:tgtEl>
                                          <p:spTgt spid="159748">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159748">
                                            <p:txEl>
                                              <p:pRg st="13" end="13"/>
                                            </p:txEl>
                                          </p:spTgt>
                                        </p:tgtEl>
                                        <p:attrNameLst>
                                          <p:attrName>style.visibility</p:attrName>
                                        </p:attrNameLst>
                                      </p:cBhvr>
                                      <p:to>
                                        <p:strVal val="visible"/>
                                      </p:to>
                                    </p:set>
                                    <p:animEffect transition="in" filter="wipe(left)">
                                      <p:cBhvr>
                                        <p:cTn id="72" dur="500"/>
                                        <p:tgtEl>
                                          <p:spTgt spid="159748">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8"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8" name="Text Box 4"/>
          <p:cNvSpPr txBox="1">
            <a:spLocks noChangeArrowheads="1"/>
          </p:cNvSpPr>
          <p:nvPr/>
        </p:nvSpPr>
        <p:spPr bwMode="auto">
          <a:xfrm>
            <a:off x="257283" y="2730610"/>
            <a:ext cx="6471803" cy="3416320"/>
          </a:xfrm>
          <a:prstGeom prst="rect">
            <a:avLst/>
          </a:prstGeom>
          <a:noFill/>
          <a:ln w="9525">
            <a:noFill/>
            <a:miter lim="800000"/>
            <a:headEnd/>
            <a:tailEnd/>
          </a:ln>
        </p:spPr>
        <p:txBody>
          <a:bodyPr wrap="square">
            <a:spAutoFit/>
          </a:bodyPr>
          <a:lstStyle/>
          <a:p>
            <a:r>
              <a:rPr lang="it-IT" sz="2000" b="1" dirty="0"/>
              <a:t> </a:t>
            </a:r>
          </a:p>
          <a:p>
            <a:r>
              <a:rPr lang="it-IT" b="1" i="1" dirty="0">
                <a:solidFill>
                  <a:srgbClr val="FF0000"/>
                </a:solidFill>
              </a:rPr>
              <a:t>NUOVE TENENZE EVOLUTIVE</a:t>
            </a:r>
          </a:p>
          <a:p>
            <a:endParaRPr lang="it-IT" b="1" dirty="0"/>
          </a:p>
          <a:p>
            <a:pPr marL="285750" indent="-285750">
              <a:buFont typeface="Wingdings" pitchFamily="2" charset="2"/>
              <a:buChar char="Ø"/>
            </a:pPr>
            <a:r>
              <a:rPr lang="it-IT" sz="2000" dirty="0"/>
              <a:t>Urbanizzazione delle discipline outdoor (parkour, </a:t>
            </a:r>
            <a:r>
              <a:rPr lang="it-IT" sz="2000" dirty="0" err="1"/>
              <a:t>urban</a:t>
            </a:r>
            <a:r>
              <a:rPr lang="it-IT" sz="2000" dirty="0"/>
              <a:t> </a:t>
            </a:r>
            <a:r>
              <a:rPr lang="it-IT" sz="2000" dirty="0" err="1"/>
              <a:t>trail</a:t>
            </a:r>
            <a:r>
              <a:rPr lang="it-IT" sz="2000" dirty="0"/>
              <a:t>)</a:t>
            </a:r>
          </a:p>
          <a:p>
            <a:pPr marL="342900" indent="-342900">
              <a:buFont typeface="Wingdings" pitchFamily="2" charset="2"/>
              <a:buChar char="Ø"/>
            </a:pPr>
            <a:r>
              <a:rPr lang="it-IT" sz="2000" dirty="0"/>
              <a:t>Sport che prediligono  divertimento e socializzazione (color </a:t>
            </a:r>
            <a:r>
              <a:rPr lang="it-IT" sz="2000" dirty="0" err="1"/>
              <a:t>run</a:t>
            </a:r>
            <a:r>
              <a:rPr lang="it-IT" sz="2000" dirty="0"/>
              <a:t>, fitness in acqua)</a:t>
            </a:r>
          </a:p>
          <a:p>
            <a:pPr marL="342900" indent="-342900">
              <a:buFont typeface="Wingdings" pitchFamily="2" charset="2"/>
              <a:buChar char="Ø"/>
            </a:pPr>
            <a:r>
              <a:rPr lang="it-IT" sz="2000" dirty="0"/>
              <a:t>Sport outdoor competizione = esibizione (</a:t>
            </a:r>
            <a:r>
              <a:rPr lang="it-IT" sz="2000" dirty="0" err="1"/>
              <a:t>spartan</a:t>
            </a:r>
            <a:r>
              <a:rPr lang="it-IT" sz="2000" dirty="0"/>
              <a:t> race inferno race = percorsi militari, corse a ostacoli )</a:t>
            </a:r>
          </a:p>
          <a:p>
            <a:pPr marL="342900" indent="-342900">
              <a:buFont typeface="Wingdings" pitchFamily="2" charset="2"/>
              <a:buChar char="Ø"/>
            </a:pPr>
            <a:r>
              <a:rPr lang="it-IT" sz="2000" dirty="0"/>
              <a:t>Opzioni adrenaliniche ( rafting, bungee jumping)</a:t>
            </a:r>
          </a:p>
          <a:p>
            <a:pPr marL="285750" indent="-285750">
              <a:buFont typeface="Wingdings" pitchFamily="2" charset="2"/>
              <a:buChar char="Ø"/>
            </a:pPr>
            <a:r>
              <a:rPr lang="it-IT" sz="2000" dirty="0"/>
              <a:t> La lentezza ( trekking yoga, </a:t>
            </a:r>
            <a:r>
              <a:rPr lang="it-IT" sz="2000" dirty="0" err="1"/>
              <a:t>nordik</a:t>
            </a:r>
            <a:r>
              <a:rPr lang="it-IT" sz="2000" dirty="0"/>
              <a:t> </a:t>
            </a:r>
            <a:r>
              <a:rPr lang="it-IT" sz="2000" dirty="0" err="1"/>
              <a:t>walking</a:t>
            </a:r>
            <a:r>
              <a:rPr lang="it-IT" sz="2000" dirty="0"/>
              <a:t>, dog trekking)</a:t>
            </a:r>
          </a:p>
        </p:txBody>
      </p:sp>
      <p:grpSp>
        <p:nvGrpSpPr>
          <p:cNvPr id="6" name="Gruppo 5">
            <a:extLst>
              <a:ext uri="{FF2B5EF4-FFF2-40B4-BE49-F238E27FC236}">
                <a16:creationId xmlns:a16="http://schemas.microsoft.com/office/drawing/2014/main" id="{97436ED5-C9D1-D890-09AB-A296B3F9FFFF}"/>
              </a:ext>
            </a:extLst>
          </p:cNvPr>
          <p:cNvGrpSpPr/>
          <p:nvPr/>
        </p:nvGrpSpPr>
        <p:grpSpPr>
          <a:xfrm>
            <a:off x="3683731" y="126867"/>
            <a:ext cx="4824537" cy="1304694"/>
            <a:chOff x="5366524" y="1178"/>
            <a:chExt cx="2174490" cy="1304694"/>
          </a:xfrm>
        </p:grpSpPr>
        <p:sp>
          <p:nvSpPr>
            <p:cNvPr id="7" name="Rettangolo 6">
              <a:extLst>
                <a:ext uri="{FF2B5EF4-FFF2-40B4-BE49-F238E27FC236}">
                  <a16:creationId xmlns:a16="http://schemas.microsoft.com/office/drawing/2014/main" id="{0DA717F5-F555-1542-4F16-99511E5AA9A4}"/>
                </a:ext>
              </a:extLst>
            </p:cNvPr>
            <p:cNvSpPr/>
            <p:nvPr/>
          </p:nvSpPr>
          <p:spPr>
            <a:xfrm>
              <a:off x="5366524" y="1178"/>
              <a:ext cx="2174490" cy="1304694"/>
            </a:xfrm>
            <a:prstGeom prst="rect">
              <a:avLst/>
            </a:prstGeom>
          </p:spPr>
          <p:style>
            <a:lnRef idx="0">
              <a:schemeClr val="lt1">
                <a:hueOff val="0"/>
                <a:satOff val="0"/>
                <a:lumOff val="0"/>
                <a:alphaOff val="0"/>
              </a:schemeClr>
            </a:lnRef>
            <a:fillRef idx="3">
              <a:schemeClr val="accent2">
                <a:hueOff val="-323414"/>
                <a:satOff val="-18651"/>
                <a:lumOff val="1917"/>
                <a:alphaOff val="0"/>
              </a:schemeClr>
            </a:fillRef>
            <a:effectRef idx="2">
              <a:schemeClr val="accent2">
                <a:hueOff val="-323414"/>
                <a:satOff val="-18651"/>
                <a:lumOff val="1917"/>
                <a:alphaOff val="0"/>
              </a:schemeClr>
            </a:effectRef>
            <a:fontRef idx="minor">
              <a:schemeClr val="lt1"/>
            </a:fontRef>
          </p:style>
          <p:txBody>
            <a:bodyPr/>
            <a:lstStyle/>
            <a:p>
              <a:endParaRPr lang="it-IT"/>
            </a:p>
          </p:txBody>
        </p:sp>
        <p:sp>
          <p:nvSpPr>
            <p:cNvPr id="8" name="CasellaDiTesto 7">
              <a:extLst>
                <a:ext uri="{FF2B5EF4-FFF2-40B4-BE49-F238E27FC236}">
                  <a16:creationId xmlns:a16="http://schemas.microsoft.com/office/drawing/2014/main" id="{4441DDE2-D0F2-9745-F1DF-90905951F87D}"/>
                </a:ext>
              </a:extLst>
            </p:cNvPr>
            <p:cNvSpPr txBox="1"/>
            <p:nvPr/>
          </p:nvSpPr>
          <p:spPr>
            <a:xfrm>
              <a:off x="5366524" y="1178"/>
              <a:ext cx="2174490" cy="1304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AMBIENTE = sport outdoor  </a:t>
              </a:r>
              <a:endParaRPr lang="it-IT" sz="2400" kern="1200" dirty="0">
                <a:solidFill>
                  <a:srgbClr val="FF0000"/>
                </a:solidFill>
              </a:endParaRPr>
            </a:p>
          </p:txBody>
        </p:sp>
      </p:grpSp>
      <p:pic>
        <p:nvPicPr>
          <p:cNvPr id="4098" name="Picture 2" descr="Yoga-Trekking-Yurta: due giorni e una notte nella natura">
            <a:extLst>
              <a:ext uri="{FF2B5EF4-FFF2-40B4-BE49-F238E27FC236}">
                <a16:creationId xmlns:a16="http://schemas.microsoft.com/office/drawing/2014/main" id="{447859D3-E202-203F-B6BE-DD479459F2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3378" y="4947174"/>
            <a:ext cx="4204617" cy="178395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repararsi per la Inferno Run: il circuito di allenamento - SportOutdoor24">
            <a:extLst>
              <a:ext uri="{FF2B5EF4-FFF2-40B4-BE49-F238E27FC236}">
                <a16:creationId xmlns:a16="http://schemas.microsoft.com/office/drawing/2014/main" id="{9B2CD2EE-45BD-A745-6A6F-81F670E8A8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3718" y="3267100"/>
            <a:ext cx="2577122" cy="180783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olor Vibe">
            <a:extLst>
              <a:ext uri="{FF2B5EF4-FFF2-40B4-BE49-F238E27FC236}">
                <a16:creationId xmlns:a16="http://schemas.microsoft.com/office/drawing/2014/main" id="{96147D2D-8AAE-FA4B-F8EB-0D98567756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0564" y="1509677"/>
            <a:ext cx="3075364" cy="160195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Bungee Jumping al Victoria Falls Bridge">
            <a:extLst>
              <a:ext uri="{FF2B5EF4-FFF2-40B4-BE49-F238E27FC236}">
                <a16:creationId xmlns:a16="http://schemas.microsoft.com/office/drawing/2014/main" id="{249CF16B-C2D6-DC4D-2B43-A9394519F9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98816" y="1704191"/>
            <a:ext cx="2675940" cy="1783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149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9748">
                                            <p:txEl>
                                              <p:pRg st="0" end="0"/>
                                            </p:txEl>
                                          </p:spTgt>
                                        </p:tgtEl>
                                        <p:attrNameLst>
                                          <p:attrName>style.visibility</p:attrName>
                                        </p:attrNameLst>
                                      </p:cBhvr>
                                      <p:to>
                                        <p:strVal val="visible"/>
                                      </p:to>
                                    </p:set>
                                    <p:animEffect transition="in" filter="wipe(left)">
                                      <p:cBhvr>
                                        <p:cTn id="7" dur="500"/>
                                        <p:tgtEl>
                                          <p:spTgt spid="1597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9748">
                                            <p:txEl>
                                              <p:pRg st="1" end="1"/>
                                            </p:txEl>
                                          </p:spTgt>
                                        </p:tgtEl>
                                        <p:attrNameLst>
                                          <p:attrName>style.visibility</p:attrName>
                                        </p:attrNameLst>
                                      </p:cBhvr>
                                      <p:to>
                                        <p:strVal val="visible"/>
                                      </p:to>
                                    </p:set>
                                    <p:animEffect transition="in" filter="wipe(left)">
                                      <p:cBhvr>
                                        <p:cTn id="12" dur="500"/>
                                        <p:tgtEl>
                                          <p:spTgt spid="15974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8"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8" name="Text Box 4"/>
          <p:cNvSpPr txBox="1">
            <a:spLocks noChangeArrowheads="1"/>
          </p:cNvSpPr>
          <p:nvPr/>
        </p:nvSpPr>
        <p:spPr bwMode="auto">
          <a:xfrm>
            <a:off x="1627920" y="2065410"/>
            <a:ext cx="8424936" cy="4555093"/>
          </a:xfrm>
          <a:prstGeom prst="rect">
            <a:avLst/>
          </a:prstGeom>
          <a:noFill/>
          <a:ln w="9525">
            <a:noFill/>
            <a:miter lim="800000"/>
            <a:headEnd/>
            <a:tailEnd/>
          </a:ln>
        </p:spPr>
        <p:txBody>
          <a:bodyPr wrap="square">
            <a:spAutoFit/>
          </a:bodyPr>
          <a:lstStyle/>
          <a:p>
            <a:pPr marL="342900" indent="-342900" fontAlgn="base">
              <a:spcBef>
                <a:spcPct val="0"/>
              </a:spcBef>
              <a:spcAft>
                <a:spcPct val="0"/>
              </a:spcAft>
              <a:buFont typeface="Wingdings" pitchFamily="2" charset="2"/>
              <a:buChar char="Ø"/>
              <a:defRPr/>
            </a:pPr>
            <a:r>
              <a:rPr lang="it-IT" dirty="0">
                <a:solidFill>
                  <a:srgbClr val="000000"/>
                </a:solidFill>
                <a:latin typeface="Times New Roman" pitchFamily="18" charset="0"/>
              </a:rPr>
              <a:t>245 discipline sport outdoor praticate in Italia</a:t>
            </a:r>
          </a:p>
          <a:p>
            <a:pPr marL="285750" indent="-285750" fontAlgn="base">
              <a:spcBef>
                <a:spcPct val="0"/>
              </a:spcBef>
              <a:spcAft>
                <a:spcPct val="0"/>
              </a:spcAft>
              <a:buFont typeface="Wingdings" pitchFamily="2" charset="2"/>
              <a:buChar char="Ø"/>
              <a:defRPr/>
            </a:pPr>
            <a:r>
              <a:rPr lang="it-IT" dirty="0">
                <a:solidFill>
                  <a:srgbClr val="000000"/>
                </a:solidFill>
                <a:latin typeface="Times New Roman" pitchFamily="18" charset="0"/>
              </a:rPr>
              <a:t> quasi 21 milioni di italiani  di praticanti occasionali o abituali</a:t>
            </a:r>
          </a:p>
          <a:p>
            <a:pPr marL="285750" indent="-285750" fontAlgn="base">
              <a:spcBef>
                <a:spcPct val="0"/>
              </a:spcBef>
              <a:spcAft>
                <a:spcPct val="0"/>
              </a:spcAft>
              <a:buFont typeface="Wingdings" pitchFamily="2" charset="2"/>
              <a:buChar char="Ø"/>
              <a:defRPr/>
            </a:pPr>
            <a:r>
              <a:rPr lang="it-IT" dirty="0">
                <a:solidFill>
                  <a:srgbClr val="000000"/>
                </a:solidFill>
                <a:latin typeface="Times New Roman" pitchFamily="18" charset="0"/>
              </a:rPr>
              <a:t> forte collegamento con il </a:t>
            </a:r>
            <a:r>
              <a:rPr lang="it-IT" b="1" dirty="0">
                <a:solidFill>
                  <a:srgbClr val="000000"/>
                </a:solidFill>
                <a:latin typeface="Times New Roman" pitchFamily="18" charset="0"/>
              </a:rPr>
              <a:t>turismo</a:t>
            </a:r>
            <a:r>
              <a:rPr lang="it-IT" dirty="0">
                <a:solidFill>
                  <a:srgbClr val="000000"/>
                </a:solidFill>
                <a:latin typeface="Times New Roman" pitchFamily="18" charset="0"/>
              </a:rPr>
              <a:t> = si sceglie la località per praticare lì lo sport all’aperto </a:t>
            </a:r>
          </a:p>
          <a:p>
            <a:pPr marL="285750" indent="-285750" fontAlgn="base">
              <a:spcBef>
                <a:spcPct val="0"/>
              </a:spcBef>
              <a:spcAft>
                <a:spcPct val="0"/>
              </a:spcAft>
              <a:buFont typeface="Wingdings" pitchFamily="2" charset="2"/>
              <a:buChar char="Ø"/>
              <a:defRPr/>
            </a:pPr>
            <a:r>
              <a:rPr lang="it-IT" dirty="0">
                <a:solidFill>
                  <a:srgbClr val="000000"/>
                </a:solidFill>
                <a:latin typeface="Times New Roman" pitchFamily="18" charset="0"/>
              </a:rPr>
              <a:t> </a:t>
            </a:r>
            <a:r>
              <a:rPr lang="it-IT" b="1" dirty="0">
                <a:solidFill>
                  <a:srgbClr val="000000"/>
                </a:solidFill>
                <a:latin typeface="Times New Roman" pitchFamily="18" charset="0"/>
              </a:rPr>
              <a:t>6 milioni di italiani </a:t>
            </a:r>
            <a:r>
              <a:rPr lang="it-IT" dirty="0">
                <a:solidFill>
                  <a:srgbClr val="000000"/>
                </a:solidFill>
                <a:latin typeface="Times New Roman" pitchFamily="18" charset="0"/>
              </a:rPr>
              <a:t>hanno utilizzato un pernottamento di almeno una notte per praticare sport outdoor. Di questi 5 milioni sono rimasti in Italia, 1 milione sono andati oltreconfine</a:t>
            </a:r>
          </a:p>
          <a:p>
            <a:pPr marL="285750" indent="-285750" fontAlgn="base">
              <a:spcBef>
                <a:spcPct val="0"/>
              </a:spcBef>
              <a:spcAft>
                <a:spcPct val="0"/>
              </a:spcAft>
              <a:buFont typeface="Wingdings" pitchFamily="2" charset="2"/>
              <a:buChar char="Ø"/>
              <a:defRPr/>
            </a:pPr>
            <a:r>
              <a:rPr lang="it-IT" b="1" dirty="0">
                <a:solidFill>
                  <a:srgbClr val="000000"/>
                </a:solidFill>
                <a:latin typeface="Times New Roman" pitchFamily="18" charset="0"/>
              </a:rPr>
              <a:t>7  milioni di stranieri </a:t>
            </a:r>
            <a:r>
              <a:rPr lang="it-IT" dirty="0">
                <a:solidFill>
                  <a:srgbClr val="000000"/>
                </a:solidFill>
                <a:latin typeface="Times New Roman" pitchFamily="18" charset="0"/>
              </a:rPr>
              <a:t>sono venuti in Italia per praticare sport outdoor</a:t>
            </a:r>
          </a:p>
          <a:p>
            <a:pPr marL="285750" indent="-285750" fontAlgn="base">
              <a:spcBef>
                <a:spcPct val="0"/>
              </a:spcBef>
              <a:spcAft>
                <a:spcPct val="0"/>
              </a:spcAft>
              <a:buFont typeface="Wingdings" pitchFamily="2" charset="2"/>
              <a:buChar char="Ø"/>
              <a:defRPr/>
            </a:pPr>
            <a:r>
              <a:rPr lang="it-IT" dirty="0">
                <a:solidFill>
                  <a:srgbClr val="000000"/>
                </a:solidFill>
                <a:latin typeface="Times New Roman" pitchFamily="18" charset="0"/>
              </a:rPr>
              <a:t>Comparto in continua crescita,  </a:t>
            </a:r>
            <a:r>
              <a:rPr lang="it-IT" b="1" dirty="0">
                <a:solidFill>
                  <a:srgbClr val="000000"/>
                </a:solidFill>
                <a:latin typeface="Times New Roman" pitchFamily="18" charset="0"/>
              </a:rPr>
              <a:t>un incremento del +4,3% di arrivi italiani e del +3,2% degli arrivi stranieri</a:t>
            </a:r>
            <a:r>
              <a:rPr lang="it-IT" dirty="0">
                <a:solidFill>
                  <a:srgbClr val="000000"/>
                </a:solidFill>
                <a:latin typeface="Times New Roman" pitchFamily="18" charset="0"/>
              </a:rPr>
              <a:t>, tutti sempre finalizzati alla pratica degli sport outdoor.</a:t>
            </a:r>
          </a:p>
          <a:p>
            <a:pPr marL="285750" indent="-285750" fontAlgn="base">
              <a:spcBef>
                <a:spcPct val="0"/>
              </a:spcBef>
              <a:spcAft>
                <a:spcPct val="0"/>
              </a:spcAft>
              <a:buFont typeface="Wingdings" pitchFamily="2" charset="2"/>
              <a:buChar char="Ø"/>
              <a:defRPr/>
            </a:pPr>
            <a:r>
              <a:rPr lang="it-IT" dirty="0">
                <a:solidFill>
                  <a:srgbClr val="000000"/>
                </a:solidFill>
                <a:latin typeface="Times New Roman" pitchFamily="18" charset="0"/>
              </a:rPr>
              <a:t>Ma non è solo il turismo a beneficiare della pratica dello sport outdoor: le aziende che producono attrezzature e abbigliamento tecnico aumentano di anno in anno, parlando genericamente, i loro fatturati</a:t>
            </a:r>
          </a:p>
          <a:p>
            <a:pPr fontAlgn="base">
              <a:spcBef>
                <a:spcPct val="0"/>
              </a:spcBef>
              <a:spcAft>
                <a:spcPct val="0"/>
              </a:spcAft>
              <a:defRPr/>
            </a:pPr>
            <a:endParaRPr lang="it-IT" b="1" dirty="0">
              <a:solidFill>
                <a:srgbClr val="000000"/>
              </a:solidFill>
              <a:latin typeface="Times New Roman" pitchFamily="18" charset="0"/>
            </a:endParaRPr>
          </a:p>
          <a:p>
            <a:pPr fontAlgn="base">
              <a:spcBef>
                <a:spcPct val="0"/>
              </a:spcBef>
              <a:spcAft>
                <a:spcPct val="0"/>
              </a:spcAft>
              <a:defRPr/>
            </a:pPr>
            <a:endParaRPr lang="it-IT" dirty="0">
              <a:solidFill>
                <a:srgbClr val="000000"/>
              </a:solidFill>
              <a:latin typeface="Times New Roman" pitchFamily="18" charset="0"/>
            </a:endParaRPr>
          </a:p>
          <a:p>
            <a:pPr fontAlgn="base">
              <a:spcBef>
                <a:spcPct val="0"/>
              </a:spcBef>
              <a:spcAft>
                <a:spcPct val="0"/>
              </a:spcAft>
              <a:defRPr/>
            </a:pPr>
            <a:endParaRPr lang="it-IT" b="1" dirty="0">
              <a:solidFill>
                <a:srgbClr val="000000"/>
              </a:solidFill>
              <a:latin typeface="Times New Roman" pitchFamily="18" charset="0"/>
            </a:endParaRPr>
          </a:p>
        </p:txBody>
      </p:sp>
      <p:grpSp>
        <p:nvGrpSpPr>
          <p:cNvPr id="2" name="Gruppo 1">
            <a:extLst>
              <a:ext uri="{FF2B5EF4-FFF2-40B4-BE49-F238E27FC236}">
                <a16:creationId xmlns:a16="http://schemas.microsoft.com/office/drawing/2014/main" id="{ED045D8F-68A7-3A9A-619C-B5F8B725AEEE}"/>
              </a:ext>
            </a:extLst>
          </p:cNvPr>
          <p:cNvGrpSpPr/>
          <p:nvPr/>
        </p:nvGrpSpPr>
        <p:grpSpPr>
          <a:xfrm>
            <a:off x="3205429" y="0"/>
            <a:ext cx="4824537" cy="1304694"/>
            <a:chOff x="5366524" y="1178"/>
            <a:chExt cx="2174490" cy="1304694"/>
          </a:xfrm>
        </p:grpSpPr>
        <p:sp>
          <p:nvSpPr>
            <p:cNvPr id="3" name="Rettangolo 2">
              <a:extLst>
                <a:ext uri="{FF2B5EF4-FFF2-40B4-BE49-F238E27FC236}">
                  <a16:creationId xmlns:a16="http://schemas.microsoft.com/office/drawing/2014/main" id="{8E7E8F58-C687-91E3-E4F5-2B1E13BBEC3C}"/>
                </a:ext>
              </a:extLst>
            </p:cNvPr>
            <p:cNvSpPr/>
            <p:nvPr/>
          </p:nvSpPr>
          <p:spPr>
            <a:xfrm>
              <a:off x="5366524" y="1178"/>
              <a:ext cx="2174490" cy="1304694"/>
            </a:xfrm>
            <a:prstGeom prst="rect">
              <a:avLst/>
            </a:prstGeom>
          </p:spPr>
          <p:style>
            <a:lnRef idx="0">
              <a:schemeClr val="lt1">
                <a:hueOff val="0"/>
                <a:satOff val="0"/>
                <a:lumOff val="0"/>
                <a:alphaOff val="0"/>
              </a:schemeClr>
            </a:lnRef>
            <a:fillRef idx="3">
              <a:schemeClr val="accent2">
                <a:hueOff val="-323414"/>
                <a:satOff val="-18651"/>
                <a:lumOff val="1917"/>
                <a:alphaOff val="0"/>
              </a:schemeClr>
            </a:fillRef>
            <a:effectRef idx="2">
              <a:schemeClr val="accent2">
                <a:hueOff val="-323414"/>
                <a:satOff val="-18651"/>
                <a:lumOff val="1917"/>
                <a:alphaOff val="0"/>
              </a:schemeClr>
            </a:effectRef>
            <a:fontRef idx="minor">
              <a:schemeClr val="lt1"/>
            </a:fontRef>
          </p:style>
          <p:txBody>
            <a:bodyPr/>
            <a:lstStyle/>
            <a:p>
              <a:endParaRPr lang="it-IT"/>
            </a:p>
          </p:txBody>
        </p:sp>
        <p:sp>
          <p:nvSpPr>
            <p:cNvPr id="4" name="CasellaDiTesto 3">
              <a:extLst>
                <a:ext uri="{FF2B5EF4-FFF2-40B4-BE49-F238E27FC236}">
                  <a16:creationId xmlns:a16="http://schemas.microsoft.com/office/drawing/2014/main" id="{E8036988-F256-DF56-9205-A9DFEE4AE47E}"/>
                </a:ext>
              </a:extLst>
            </p:cNvPr>
            <p:cNvSpPr txBox="1"/>
            <p:nvPr/>
          </p:nvSpPr>
          <p:spPr>
            <a:xfrm>
              <a:off x="5366524" y="1178"/>
              <a:ext cx="2174490" cy="1304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AMBIENTE = sport outdoor  </a:t>
              </a:r>
              <a:endParaRPr lang="it-IT" sz="2400" kern="1200" dirty="0">
                <a:solidFill>
                  <a:srgbClr val="FF0000"/>
                </a:solidFill>
              </a:endParaRPr>
            </a:p>
          </p:txBody>
        </p:sp>
      </p:grpSp>
      <p:sp>
        <p:nvSpPr>
          <p:cNvPr id="6" name="CasellaDiTesto 5">
            <a:extLst>
              <a:ext uri="{FF2B5EF4-FFF2-40B4-BE49-F238E27FC236}">
                <a16:creationId xmlns:a16="http://schemas.microsoft.com/office/drawing/2014/main" id="{D7F2B4E5-D519-C39C-1022-1C274D9BB02F}"/>
              </a:ext>
            </a:extLst>
          </p:cNvPr>
          <p:cNvSpPr txBox="1"/>
          <p:nvPr/>
        </p:nvSpPr>
        <p:spPr>
          <a:xfrm>
            <a:off x="4504713" y="1542190"/>
            <a:ext cx="2671349" cy="523220"/>
          </a:xfrm>
          <a:prstGeom prst="rect">
            <a:avLst/>
          </a:prstGeom>
          <a:noFill/>
        </p:spPr>
        <p:txBody>
          <a:bodyPr wrap="square">
            <a:spAutoFit/>
          </a:bodyPr>
          <a:lstStyle/>
          <a:p>
            <a:r>
              <a:rPr lang="it-IT" sz="2800" b="1" dirty="0">
                <a:solidFill>
                  <a:srgbClr val="FF0000"/>
                </a:solidFill>
              </a:rPr>
              <a:t>I NUMERI</a:t>
            </a:r>
            <a:endParaRPr lang="it-IT" sz="2800" dirty="0">
              <a:solidFill>
                <a:srgbClr val="FF0000"/>
              </a:solidFill>
            </a:endParaRPr>
          </a:p>
        </p:txBody>
      </p:sp>
      <p:sp>
        <p:nvSpPr>
          <p:cNvPr id="8" name="CasellaDiTesto 7">
            <a:extLst>
              <a:ext uri="{FF2B5EF4-FFF2-40B4-BE49-F238E27FC236}">
                <a16:creationId xmlns:a16="http://schemas.microsoft.com/office/drawing/2014/main" id="{D84C83A8-8FCA-3F9F-33FF-225CFE4F81E5}"/>
              </a:ext>
            </a:extLst>
          </p:cNvPr>
          <p:cNvSpPr txBox="1"/>
          <p:nvPr/>
        </p:nvSpPr>
        <p:spPr>
          <a:xfrm>
            <a:off x="5459096" y="6093296"/>
            <a:ext cx="6098344" cy="369332"/>
          </a:xfrm>
          <a:prstGeom prst="rect">
            <a:avLst/>
          </a:prstGeom>
          <a:noFill/>
        </p:spPr>
        <p:txBody>
          <a:bodyPr wrap="square">
            <a:spAutoFit/>
          </a:bodyPr>
          <a:lstStyle/>
          <a:p>
            <a:r>
              <a:rPr lang="it-IT" sz="1800" b="1" dirty="0"/>
              <a:t>(da Osservatorio turismo outdoor gennaio 2018)</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9748">
                                            <p:txEl>
                                              <p:pRg st="0" end="0"/>
                                            </p:txEl>
                                          </p:spTgt>
                                        </p:tgtEl>
                                        <p:attrNameLst>
                                          <p:attrName>style.visibility</p:attrName>
                                        </p:attrNameLst>
                                      </p:cBhvr>
                                      <p:to>
                                        <p:strVal val="visible"/>
                                      </p:to>
                                    </p:set>
                                    <p:animEffect transition="in" filter="wipe(left)">
                                      <p:cBhvr>
                                        <p:cTn id="7" dur="500"/>
                                        <p:tgtEl>
                                          <p:spTgt spid="1597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9748">
                                            <p:txEl>
                                              <p:pRg st="1" end="1"/>
                                            </p:txEl>
                                          </p:spTgt>
                                        </p:tgtEl>
                                        <p:attrNameLst>
                                          <p:attrName>style.visibility</p:attrName>
                                        </p:attrNameLst>
                                      </p:cBhvr>
                                      <p:to>
                                        <p:strVal val="visible"/>
                                      </p:to>
                                    </p:set>
                                    <p:animEffect transition="in" filter="wipe(left)">
                                      <p:cBhvr>
                                        <p:cTn id="12" dur="500"/>
                                        <p:tgtEl>
                                          <p:spTgt spid="1597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9748">
                                            <p:txEl>
                                              <p:pRg st="2" end="2"/>
                                            </p:txEl>
                                          </p:spTgt>
                                        </p:tgtEl>
                                        <p:attrNameLst>
                                          <p:attrName>style.visibility</p:attrName>
                                        </p:attrNameLst>
                                      </p:cBhvr>
                                      <p:to>
                                        <p:strVal val="visible"/>
                                      </p:to>
                                    </p:set>
                                    <p:animEffect transition="in" filter="wipe(left)">
                                      <p:cBhvr>
                                        <p:cTn id="17" dur="500"/>
                                        <p:tgtEl>
                                          <p:spTgt spid="15974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9748">
                                            <p:txEl>
                                              <p:pRg st="3" end="3"/>
                                            </p:txEl>
                                          </p:spTgt>
                                        </p:tgtEl>
                                        <p:attrNameLst>
                                          <p:attrName>style.visibility</p:attrName>
                                        </p:attrNameLst>
                                      </p:cBhvr>
                                      <p:to>
                                        <p:strVal val="visible"/>
                                      </p:to>
                                    </p:set>
                                    <p:animEffect transition="in" filter="wipe(left)">
                                      <p:cBhvr>
                                        <p:cTn id="22" dur="500"/>
                                        <p:tgtEl>
                                          <p:spTgt spid="15974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9748">
                                            <p:txEl>
                                              <p:pRg st="4" end="4"/>
                                            </p:txEl>
                                          </p:spTgt>
                                        </p:tgtEl>
                                        <p:attrNameLst>
                                          <p:attrName>style.visibility</p:attrName>
                                        </p:attrNameLst>
                                      </p:cBhvr>
                                      <p:to>
                                        <p:strVal val="visible"/>
                                      </p:to>
                                    </p:set>
                                    <p:animEffect transition="in" filter="wipe(left)">
                                      <p:cBhvr>
                                        <p:cTn id="27" dur="500"/>
                                        <p:tgtEl>
                                          <p:spTgt spid="15974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9748">
                                            <p:txEl>
                                              <p:pRg st="5" end="5"/>
                                            </p:txEl>
                                          </p:spTgt>
                                        </p:tgtEl>
                                        <p:attrNameLst>
                                          <p:attrName>style.visibility</p:attrName>
                                        </p:attrNameLst>
                                      </p:cBhvr>
                                      <p:to>
                                        <p:strVal val="visible"/>
                                      </p:to>
                                    </p:set>
                                    <p:animEffect transition="in" filter="wipe(left)">
                                      <p:cBhvr>
                                        <p:cTn id="32" dur="500"/>
                                        <p:tgtEl>
                                          <p:spTgt spid="15974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9748">
                                            <p:txEl>
                                              <p:pRg st="6" end="6"/>
                                            </p:txEl>
                                          </p:spTgt>
                                        </p:tgtEl>
                                        <p:attrNameLst>
                                          <p:attrName>style.visibility</p:attrName>
                                        </p:attrNameLst>
                                      </p:cBhvr>
                                      <p:to>
                                        <p:strVal val="visible"/>
                                      </p:to>
                                    </p:set>
                                    <p:animEffect transition="in" filter="wipe(left)">
                                      <p:cBhvr>
                                        <p:cTn id="37" dur="500"/>
                                        <p:tgtEl>
                                          <p:spTgt spid="15974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8"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8" name="Text Box 4"/>
          <p:cNvSpPr txBox="1">
            <a:spLocks noChangeArrowheads="1"/>
          </p:cNvSpPr>
          <p:nvPr/>
        </p:nvSpPr>
        <p:spPr bwMode="auto">
          <a:xfrm>
            <a:off x="1405229" y="1778041"/>
            <a:ext cx="8424936" cy="1323439"/>
          </a:xfrm>
          <a:prstGeom prst="rect">
            <a:avLst/>
          </a:prstGeom>
          <a:noFill/>
          <a:ln w="9525">
            <a:noFill/>
            <a:miter lim="800000"/>
            <a:headEnd/>
            <a:tailEnd/>
          </a:ln>
        </p:spPr>
        <p:txBody>
          <a:bodyPr wrap="square">
            <a:spAutoFit/>
          </a:bodyPr>
          <a:lstStyle/>
          <a:p>
            <a:endParaRPr lang="it-IT" sz="2000" dirty="0"/>
          </a:p>
          <a:p>
            <a:pPr marL="285750" indent="-285750">
              <a:buFont typeface="Wingdings" pitchFamily="2" charset="2"/>
              <a:buChar char="Ø"/>
            </a:pPr>
            <a:r>
              <a:rPr lang="it-IT" dirty="0"/>
              <a:t> Sport = sfida con se stessi (</a:t>
            </a:r>
            <a:r>
              <a:rPr lang="it-IT" sz="2000" dirty="0"/>
              <a:t>arrampicata, skyrunning, maratone)</a:t>
            </a:r>
          </a:p>
          <a:p>
            <a:pPr marL="342900" indent="-342900">
              <a:buFont typeface="Wingdings" pitchFamily="2" charset="2"/>
              <a:buChar char="Ø"/>
            </a:pPr>
            <a:r>
              <a:rPr lang="it-IT" dirty="0"/>
              <a:t>Confronto non competitivo</a:t>
            </a:r>
            <a:r>
              <a:rPr lang="it-IT" sz="2000" dirty="0"/>
              <a:t> (parchi avventura, cicloturismo running)</a:t>
            </a:r>
          </a:p>
          <a:p>
            <a:pPr marL="285750" indent="-285750">
              <a:buFont typeface="Wingdings" pitchFamily="2" charset="2"/>
              <a:buChar char="Ø"/>
            </a:pPr>
            <a:r>
              <a:rPr lang="it-IT" dirty="0"/>
              <a:t> Sport collegati ad un “itinerario”  </a:t>
            </a:r>
            <a:r>
              <a:rPr lang="it-IT" sz="2000" dirty="0"/>
              <a:t>( turismo equestre, orienteering)</a:t>
            </a:r>
            <a:endParaRPr lang="it-IT" dirty="0"/>
          </a:p>
        </p:txBody>
      </p:sp>
      <p:pic>
        <p:nvPicPr>
          <p:cNvPr id="31746" name="Picture 2" descr="Immagine correlata"/>
          <p:cNvPicPr>
            <a:picLocks noChangeAspect="1" noChangeArrowheads="1"/>
          </p:cNvPicPr>
          <p:nvPr/>
        </p:nvPicPr>
        <p:blipFill>
          <a:blip r:embed="rId2" cstate="print"/>
          <a:srcRect/>
          <a:stretch>
            <a:fillRect/>
          </a:stretch>
        </p:blipFill>
        <p:spPr bwMode="auto">
          <a:xfrm>
            <a:off x="4151784" y="4005065"/>
            <a:ext cx="3965054" cy="1514475"/>
          </a:xfrm>
          <a:prstGeom prst="rect">
            <a:avLst/>
          </a:prstGeom>
          <a:noFill/>
        </p:spPr>
      </p:pic>
      <p:pic>
        <p:nvPicPr>
          <p:cNvPr id="31748" name="Picture 4" descr="Immagine correlata"/>
          <p:cNvPicPr>
            <a:picLocks noChangeAspect="1" noChangeArrowheads="1"/>
          </p:cNvPicPr>
          <p:nvPr/>
        </p:nvPicPr>
        <p:blipFill>
          <a:blip r:embed="rId3" cstate="print"/>
          <a:srcRect/>
          <a:stretch>
            <a:fillRect/>
          </a:stretch>
        </p:blipFill>
        <p:spPr bwMode="auto">
          <a:xfrm>
            <a:off x="7841306" y="4581129"/>
            <a:ext cx="2143125" cy="2143125"/>
          </a:xfrm>
          <a:prstGeom prst="rect">
            <a:avLst/>
          </a:prstGeom>
          <a:noFill/>
        </p:spPr>
      </p:pic>
      <p:pic>
        <p:nvPicPr>
          <p:cNvPr id="31750" name="Picture 6" descr="Risultati immagini per sport outdoor"/>
          <p:cNvPicPr>
            <a:picLocks noChangeAspect="1" noChangeArrowheads="1"/>
          </p:cNvPicPr>
          <p:nvPr/>
        </p:nvPicPr>
        <p:blipFill>
          <a:blip r:embed="rId4" cstate="print"/>
          <a:srcRect/>
          <a:stretch>
            <a:fillRect/>
          </a:stretch>
        </p:blipFill>
        <p:spPr bwMode="auto">
          <a:xfrm>
            <a:off x="2207569" y="4581129"/>
            <a:ext cx="2466975" cy="1847851"/>
          </a:xfrm>
          <a:prstGeom prst="rect">
            <a:avLst/>
          </a:prstGeom>
          <a:noFill/>
        </p:spPr>
      </p:pic>
      <p:grpSp>
        <p:nvGrpSpPr>
          <p:cNvPr id="2" name="Gruppo 1">
            <a:extLst>
              <a:ext uri="{FF2B5EF4-FFF2-40B4-BE49-F238E27FC236}">
                <a16:creationId xmlns:a16="http://schemas.microsoft.com/office/drawing/2014/main" id="{991385AA-B0A1-78E7-7E10-0CA477AED420}"/>
              </a:ext>
            </a:extLst>
          </p:cNvPr>
          <p:cNvGrpSpPr/>
          <p:nvPr/>
        </p:nvGrpSpPr>
        <p:grpSpPr>
          <a:xfrm>
            <a:off x="3205429" y="0"/>
            <a:ext cx="4824537" cy="1304694"/>
            <a:chOff x="5366524" y="1178"/>
            <a:chExt cx="2174490" cy="1304694"/>
          </a:xfrm>
        </p:grpSpPr>
        <p:sp>
          <p:nvSpPr>
            <p:cNvPr id="3" name="Rettangolo 2">
              <a:extLst>
                <a:ext uri="{FF2B5EF4-FFF2-40B4-BE49-F238E27FC236}">
                  <a16:creationId xmlns:a16="http://schemas.microsoft.com/office/drawing/2014/main" id="{C4CAECCD-1AE7-C7CF-7224-90D4151ED384}"/>
                </a:ext>
              </a:extLst>
            </p:cNvPr>
            <p:cNvSpPr/>
            <p:nvPr/>
          </p:nvSpPr>
          <p:spPr>
            <a:xfrm>
              <a:off x="5366524" y="1178"/>
              <a:ext cx="2174490" cy="1304694"/>
            </a:xfrm>
            <a:prstGeom prst="rect">
              <a:avLst/>
            </a:prstGeom>
          </p:spPr>
          <p:style>
            <a:lnRef idx="0">
              <a:schemeClr val="lt1">
                <a:hueOff val="0"/>
                <a:satOff val="0"/>
                <a:lumOff val="0"/>
                <a:alphaOff val="0"/>
              </a:schemeClr>
            </a:lnRef>
            <a:fillRef idx="3">
              <a:schemeClr val="accent2">
                <a:hueOff val="-323414"/>
                <a:satOff val="-18651"/>
                <a:lumOff val="1917"/>
                <a:alphaOff val="0"/>
              </a:schemeClr>
            </a:fillRef>
            <a:effectRef idx="2">
              <a:schemeClr val="accent2">
                <a:hueOff val="-323414"/>
                <a:satOff val="-18651"/>
                <a:lumOff val="1917"/>
                <a:alphaOff val="0"/>
              </a:schemeClr>
            </a:effectRef>
            <a:fontRef idx="minor">
              <a:schemeClr val="lt1"/>
            </a:fontRef>
          </p:style>
          <p:txBody>
            <a:bodyPr/>
            <a:lstStyle/>
            <a:p>
              <a:endParaRPr lang="it-IT"/>
            </a:p>
          </p:txBody>
        </p:sp>
        <p:sp>
          <p:nvSpPr>
            <p:cNvPr id="4" name="CasellaDiTesto 3">
              <a:extLst>
                <a:ext uri="{FF2B5EF4-FFF2-40B4-BE49-F238E27FC236}">
                  <a16:creationId xmlns:a16="http://schemas.microsoft.com/office/drawing/2014/main" id="{5E0813F5-5FB7-05CD-B425-7A8191ADBACF}"/>
                </a:ext>
              </a:extLst>
            </p:cNvPr>
            <p:cNvSpPr txBox="1"/>
            <p:nvPr/>
          </p:nvSpPr>
          <p:spPr>
            <a:xfrm>
              <a:off x="5366524" y="1178"/>
              <a:ext cx="2174490" cy="1304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AMBIENTE = sport outdoor  </a:t>
              </a:r>
              <a:endParaRPr lang="it-IT" sz="2400" kern="1200" dirty="0">
                <a:solidFill>
                  <a:srgbClr val="FF0000"/>
                </a:solidFill>
              </a:endParaRPr>
            </a:p>
          </p:txBody>
        </p:sp>
      </p:grpSp>
    </p:spTree>
    <p:extLst>
      <p:ext uri="{BB962C8B-B14F-4D97-AF65-F5344CB8AC3E}">
        <p14:creationId xmlns:p14="http://schemas.microsoft.com/office/powerpoint/2010/main" val="8069538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egnaposto piè di pagina 3"/>
          <p:cNvSpPr>
            <a:spLocks noGrp="1"/>
          </p:cNvSpPr>
          <p:nvPr>
            <p:ph type="ftr" sz="quarter" idx="11"/>
          </p:nvPr>
        </p:nvSpPr>
        <p:spPr>
          <a:noFill/>
        </p:spPr>
        <p:txBody>
          <a:bodyPr/>
          <a:lstStyle/>
          <a:p>
            <a:r>
              <a:rPr lang="it-IT"/>
              <a:t>Coni Scuola dello Sport</a:t>
            </a:r>
          </a:p>
        </p:txBody>
      </p:sp>
      <p:sp>
        <p:nvSpPr>
          <p:cNvPr id="13316" name="Text Box 3"/>
          <p:cNvSpPr txBox="1">
            <a:spLocks noChangeArrowheads="1"/>
          </p:cNvSpPr>
          <p:nvPr/>
        </p:nvSpPr>
        <p:spPr bwMode="auto">
          <a:xfrm>
            <a:off x="2057400" y="923925"/>
            <a:ext cx="8610600" cy="369332"/>
          </a:xfrm>
          <a:prstGeom prst="rect">
            <a:avLst/>
          </a:prstGeom>
          <a:noFill/>
          <a:ln w="9525">
            <a:noFill/>
            <a:miter lim="800000"/>
            <a:headEnd/>
            <a:tailEnd/>
          </a:ln>
        </p:spPr>
        <p:txBody>
          <a:bodyPr>
            <a:spAutoFit/>
          </a:bodyPr>
          <a:lstStyle/>
          <a:p>
            <a:pPr marL="457200" indent="-457200"/>
            <a:r>
              <a:rPr lang="it-IT">
                <a:cs typeface="Times New Roman" pitchFamily="18" charset="0"/>
              </a:rPr>
              <a:t> </a:t>
            </a:r>
          </a:p>
        </p:txBody>
      </p:sp>
      <p:sp>
        <p:nvSpPr>
          <p:cNvPr id="6" name="Rettangolo 5"/>
          <p:cNvSpPr/>
          <p:nvPr/>
        </p:nvSpPr>
        <p:spPr>
          <a:xfrm>
            <a:off x="5693266" y="1901013"/>
            <a:ext cx="352839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Enti pubblici territoriali</a:t>
            </a:r>
          </a:p>
        </p:txBody>
      </p:sp>
      <p:sp>
        <p:nvSpPr>
          <p:cNvPr id="7" name="Rettangolo 6"/>
          <p:cNvSpPr/>
          <p:nvPr/>
        </p:nvSpPr>
        <p:spPr>
          <a:xfrm>
            <a:off x="1811524" y="1769770"/>
            <a:ext cx="228255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  FSN  DSA EPS </a:t>
            </a:r>
          </a:p>
        </p:txBody>
      </p:sp>
      <p:sp>
        <p:nvSpPr>
          <p:cNvPr id="8" name="Rettangolo 7"/>
          <p:cNvSpPr/>
          <p:nvPr/>
        </p:nvSpPr>
        <p:spPr>
          <a:xfrm>
            <a:off x="8291736" y="3084036"/>
            <a:ext cx="237626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Sponsor  tecnici e commerciali</a:t>
            </a:r>
          </a:p>
        </p:txBody>
      </p:sp>
      <p:sp>
        <p:nvSpPr>
          <p:cNvPr id="9" name="Rettangolo 8"/>
          <p:cNvSpPr/>
          <p:nvPr/>
        </p:nvSpPr>
        <p:spPr>
          <a:xfrm>
            <a:off x="1000280" y="3420516"/>
            <a:ext cx="249857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Tour </a:t>
            </a:r>
            <a:r>
              <a:rPr lang="it-IT" dirty="0" err="1"/>
              <a:t>operator</a:t>
            </a:r>
            <a:endParaRPr lang="it-IT" dirty="0"/>
          </a:p>
        </p:txBody>
      </p:sp>
      <p:sp>
        <p:nvSpPr>
          <p:cNvPr id="10" name="Rettangolo 9"/>
          <p:cNvSpPr/>
          <p:nvPr/>
        </p:nvSpPr>
        <p:spPr>
          <a:xfrm>
            <a:off x="7457462" y="4529718"/>
            <a:ext cx="2592288" cy="11304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Aziende di promozione turistica </a:t>
            </a:r>
          </a:p>
        </p:txBody>
      </p:sp>
      <p:sp>
        <p:nvSpPr>
          <p:cNvPr id="11" name="Rettangolo 10"/>
          <p:cNvSpPr/>
          <p:nvPr/>
        </p:nvSpPr>
        <p:spPr>
          <a:xfrm>
            <a:off x="3600382" y="4428777"/>
            <a:ext cx="2952328"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Accoglienza turistica </a:t>
            </a:r>
          </a:p>
          <a:p>
            <a:pPr algn="ctr"/>
            <a:r>
              <a:rPr lang="it-IT" dirty="0"/>
              <a:t>(alberghi, rifugi..)</a:t>
            </a:r>
          </a:p>
        </p:txBody>
      </p:sp>
      <p:grpSp>
        <p:nvGrpSpPr>
          <p:cNvPr id="2" name="Gruppo 1">
            <a:extLst>
              <a:ext uri="{FF2B5EF4-FFF2-40B4-BE49-F238E27FC236}">
                <a16:creationId xmlns:a16="http://schemas.microsoft.com/office/drawing/2014/main" id="{376B38C2-6E85-5A1B-CD5E-3EF899AEE6F6}"/>
              </a:ext>
            </a:extLst>
          </p:cNvPr>
          <p:cNvGrpSpPr/>
          <p:nvPr/>
        </p:nvGrpSpPr>
        <p:grpSpPr>
          <a:xfrm>
            <a:off x="3205429" y="0"/>
            <a:ext cx="4824537" cy="1304694"/>
            <a:chOff x="5366524" y="1178"/>
            <a:chExt cx="2174490" cy="1304694"/>
          </a:xfrm>
        </p:grpSpPr>
        <p:sp>
          <p:nvSpPr>
            <p:cNvPr id="3" name="Rettangolo 2">
              <a:extLst>
                <a:ext uri="{FF2B5EF4-FFF2-40B4-BE49-F238E27FC236}">
                  <a16:creationId xmlns:a16="http://schemas.microsoft.com/office/drawing/2014/main" id="{B1AB270E-761A-0744-D4C1-EC1600EC51E4}"/>
                </a:ext>
              </a:extLst>
            </p:cNvPr>
            <p:cNvSpPr/>
            <p:nvPr/>
          </p:nvSpPr>
          <p:spPr>
            <a:xfrm>
              <a:off x="5366524" y="1178"/>
              <a:ext cx="2174490" cy="1304694"/>
            </a:xfrm>
            <a:prstGeom prst="rect">
              <a:avLst/>
            </a:prstGeom>
          </p:spPr>
          <p:style>
            <a:lnRef idx="0">
              <a:schemeClr val="lt1">
                <a:hueOff val="0"/>
                <a:satOff val="0"/>
                <a:lumOff val="0"/>
                <a:alphaOff val="0"/>
              </a:schemeClr>
            </a:lnRef>
            <a:fillRef idx="3">
              <a:schemeClr val="accent2">
                <a:hueOff val="-323414"/>
                <a:satOff val="-18651"/>
                <a:lumOff val="1917"/>
                <a:alphaOff val="0"/>
              </a:schemeClr>
            </a:fillRef>
            <a:effectRef idx="2">
              <a:schemeClr val="accent2">
                <a:hueOff val="-323414"/>
                <a:satOff val="-18651"/>
                <a:lumOff val="1917"/>
                <a:alphaOff val="0"/>
              </a:schemeClr>
            </a:effectRef>
            <a:fontRef idx="minor">
              <a:schemeClr val="lt1"/>
            </a:fontRef>
          </p:style>
          <p:txBody>
            <a:bodyPr/>
            <a:lstStyle/>
            <a:p>
              <a:endParaRPr lang="it-IT"/>
            </a:p>
          </p:txBody>
        </p:sp>
        <p:sp>
          <p:nvSpPr>
            <p:cNvPr id="4" name="CasellaDiTesto 3">
              <a:extLst>
                <a:ext uri="{FF2B5EF4-FFF2-40B4-BE49-F238E27FC236}">
                  <a16:creationId xmlns:a16="http://schemas.microsoft.com/office/drawing/2014/main" id="{5B6F55EC-7637-DA42-54C0-A3AB5839995F}"/>
                </a:ext>
              </a:extLst>
            </p:cNvPr>
            <p:cNvSpPr txBox="1"/>
            <p:nvPr/>
          </p:nvSpPr>
          <p:spPr>
            <a:xfrm>
              <a:off x="5366524" y="1178"/>
              <a:ext cx="2174490" cy="1304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AMBIENTE = sport outdoor  </a:t>
              </a:r>
              <a:endParaRPr lang="it-IT" sz="2400" kern="1200" dirty="0">
                <a:solidFill>
                  <a:srgbClr val="FF0000"/>
                </a:solidFill>
              </a:endParaRPr>
            </a:p>
          </p:txBody>
        </p:sp>
      </p:grpSp>
      <p:sp>
        <p:nvSpPr>
          <p:cNvPr id="12" name="CasellaDiTesto 11">
            <a:extLst>
              <a:ext uri="{FF2B5EF4-FFF2-40B4-BE49-F238E27FC236}">
                <a16:creationId xmlns:a16="http://schemas.microsoft.com/office/drawing/2014/main" id="{4FC86EDB-8C8A-75F5-A4C1-E1516534EE9A}"/>
              </a:ext>
            </a:extLst>
          </p:cNvPr>
          <p:cNvSpPr txBox="1"/>
          <p:nvPr/>
        </p:nvSpPr>
        <p:spPr>
          <a:xfrm>
            <a:off x="4038600" y="3437429"/>
            <a:ext cx="4114800" cy="369332"/>
          </a:xfrm>
          <a:prstGeom prst="rect">
            <a:avLst/>
          </a:prstGeom>
          <a:noFill/>
        </p:spPr>
        <p:txBody>
          <a:bodyPr wrap="square">
            <a:spAutoFit/>
          </a:bodyPr>
          <a:lstStyle/>
          <a:p>
            <a:r>
              <a:rPr lang="it-IT" sz="1800" b="1" i="1" dirty="0">
                <a:solidFill>
                  <a:srgbClr val="FF0000"/>
                </a:solidFill>
              </a:rPr>
              <a:t>Che interrelazione ha lo sport outdoor?</a:t>
            </a:r>
            <a:endParaRPr lang="it-IT" i="1" dirty="0">
              <a:solidFill>
                <a:srgbClr val="FF0000"/>
              </a:solidFill>
            </a:endParaRPr>
          </a:p>
        </p:txBody>
      </p:sp>
    </p:spTree>
    <p:extLst>
      <p:ext uri="{BB962C8B-B14F-4D97-AF65-F5344CB8AC3E}">
        <p14:creationId xmlns:p14="http://schemas.microsoft.com/office/powerpoint/2010/main" val="39206935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8" name="Text Box 4"/>
          <p:cNvSpPr txBox="1">
            <a:spLocks noChangeArrowheads="1"/>
          </p:cNvSpPr>
          <p:nvPr/>
        </p:nvSpPr>
        <p:spPr bwMode="auto">
          <a:xfrm>
            <a:off x="2552110" y="2532950"/>
            <a:ext cx="7087779" cy="3754874"/>
          </a:xfrm>
          <a:prstGeom prst="rect">
            <a:avLst/>
          </a:prstGeom>
          <a:noFill/>
          <a:ln w="9525">
            <a:noFill/>
            <a:miter lim="800000"/>
            <a:headEnd/>
            <a:tailEnd/>
          </a:ln>
        </p:spPr>
        <p:txBody>
          <a:bodyPr wrap="square">
            <a:spAutoFit/>
          </a:bodyPr>
          <a:lstStyle/>
          <a:p>
            <a:pPr algn="ctr"/>
            <a:r>
              <a:rPr lang="it-IT" sz="2000" dirty="0"/>
              <a:t>Aiutare le società a promuovere la pratica sportiva dell’outdoor  </a:t>
            </a:r>
          </a:p>
          <a:p>
            <a:pPr algn="ctr"/>
            <a:r>
              <a:rPr lang="it-IT" sz="2000" dirty="0"/>
              <a:t>CON NUOVI SOCI </a:t>
            </a:r>
          </a:p>
          <a:p>
            <a:endParaRPr lang="it-IT" dirty="0"/>
          </a:p>
          <a:p>
            <a:endParaRPr lang="it-IT" dirty="0"/>
          </a:p>
          <a:p>
            <a:pPr marL="285750" indent="-285750">
              <a:buFont typeface="Wingdings" pitchFamily="2" charset="2"/>
              <a:buChar char="Ø"/>
            </a:pPr>
            <a:endParaRPr lang="it-IT" dirty="0"/>
          </a:p>
          <a:p>
            <a:pPr marL="285750" indent="-285750">
              <a:buFont typeface="Wingdings" pitchFamily="2" charset="2"/>
              <a:buChar char="Ø"/>
            </a:pPr>
            <a:r>
              <a:rPr lang="it-IT" dirty="0"/>
              <a:t>ATTIVITA’ ORGANIZZATE DI OUTDOOR GRATIS O A PAGAMENTO</a:t>
            </a:r>
          </a:p>
          <a:p>
            <a:pPr marL="285750" indent="-285750">
              <a:buFont typeface="Wingdings" pitchFamily="2" charset="2"/>
              <a:buChar char="Ø"/>
            </a:pPr>
            <a:r>
              <a:rPr lang="it-IT" dirty="0"/>
              <a:t>Coinvolgimento dei target interessati ( giovani, anziani)</a:t>
            </a:r>
          </a:p>
          <a:p>
            <a:pPr marL="285750" indent="-285750">
              <a:buFont typeface="Wingdings" pitchFamily="2" charset="2"/>
              <a:buChar char="Ø"/>
            </a:pPr>
            <a:r>
              <a:rPr lang="it-IT" dirty="0"/>
              <a:t>Costruzioni di impianti dedicati ( parchi avventura, pareti)</a:t>
            </a:r>
          </a:p>
          <a:p>
            <a:pPr marL="285750" indent="-285750">
              <a:buFont typeface="Wingdings" pitchFamily="2" charset="2"/>
              <a:buChar char="Ø"/>
            </a:pPr>
            <a:r>
              <a:rPr lang="it-IT" dirty="0"/>
              <a:t>Organizzazione di eventi </a:t>
            </a:r>
          </a:p>
          <a:p>
            <a:pPr marL="285750" indent="-285750">
              <a:buFont typeface="Wingdings" pitchFamily="2" charset="2"/>
              <a:buChar char="Ø"/>
            </a:pPr>
            <a:r>
              <a:rPr lang="it-IT" dirty="0"/>
              <a:t>Costi di frequentazione</a:t>
            </a:r>
          </a:p>
          <a:p>
            <a:pPr marL="285750" indent="-285750">
              <a:buFont typeface="Wingdings" pitchFamily="2" charset="2"/>
              <a:buChar char="Ø"/>
            </a:pPr>
            <a:r>
              <a:rPr lang="it-IT" dirty="0"/>
              <a:t>Professionalità degli istruttori</a:t>
            </a:r>
          </a:p>
          <a:p>
            <a:pPr marL="285750" indent="-285750">
              <a:buFont typeface="Wingdings" pitchFamily="2" charset="2"/>
              <a:buChar char="Ø"/>
            </a:pPr>
            <a:r>
              <a:rPr lang="it-IT" dirty="0"/>
              <a:t>Servizi extra ( noleggio bici, servizi ristoro) </a:t>
            </a:r>
          </a:p>
          <a:p>
            <a:endParaRPr lang="it-IT" dirty="0">
              <a:cs typeface="Times New Roman" pitchFamily="18" charset="0"/>
            </a:endParaRPr>
          </a:p>
        </p:txBody>
      </p:sp>
      <p:sp>
        <p:nvSpPr>
          <p:cNvPr id="6" name="Freccia in giù 5"/>
          <p:cNvSpPr/>
          <p:nvPr/>
        </p:nvSpPr>
        <p:spPr>
          <a:xfrm>
            <a:off x="5853683" y="3344880"/>
            <a:ext cx="484632"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grpSp>
        <p:nvGrpSpPr>
          <p:cNvPr id="2" name="Gruppo 1">
            <a:extLst>
              <a:ext uri="{FF2B5EF4-FFF2-40B4-BE49-F238E27FC236}">
                <a16:creationId xmlns:a16="http://schemas.microsoft.com/office/drawing/2014/main" id="{560D99B5-AC85-2950-54FF-CE42CB978E84}"/>
              </a:ext>
            </a:extLst>
          </p:cNvPr>
          <p:cNvGrpSpPr/>
          <p:nvPr/>
        </p:nvGrpSpPr>
        <p:grpSpPr>
          <a:xfrm>
            <a:off x="3683730" y="238078"/>
            <a:ext cx="4824537" cy="1304694"/>
            <a:chOff x="5366524" y="1178"/>
            <a:chExt cx="2174490" cy="1304694"/>
          </a:xfrm>
        </p:grpSpPr>
        <p:sp>
          <p:nvSpPr>
            <p:cNvPr id="3" name="Rettangolo 2">
              <a:extLst>
                <a:ext uri="{FF2B5EF4-FFF2-40B4-BE49-F238E27FC236}">
                  <a16:creationId xmlns:a16="http://schemas.microsoft.com/office/drawing/2014/main" id="{B32E2241-D0E2-9404-749E-7D0F8572106A}"/>
                </a:ext>
              </a:extLst>
            </p:cNvPr>
            <p:cNvSpPr/>
            <p:nvPr/>
          </p:nvSpPr>
          <p:spPr>
            <a:xfrm>
              <a:off x="5366524" y="1178"/>
              <a:ext cx="2174490" cy="1304694"/>
            </a:xfrm>
            <a:prstGeom prst="rect">
              <a:avLst/>
            </a:prstGeom>
          </p:spPr>
          <p:style>
            <a:lnRef idx="0">
              <a:schemeClr val="lt1">
                <a:hueOff val="0"/>
                <a:satOff val="0"/>
                <a:lumOff val="0"/>
                <a:alphaOff val="0"/>
              </a:schemeClr>
            </a:lnRef>
            <a:fillRef idx="3">
              <a:schemeClr val="accent2">
                <a:hueOff val="-323414"/>
                <a:satOff val="-18651"/>
                <a:lumOff val="1917"/>
                <a:alphaOff val="0"/>
              </a:schemeClr>
            </a:fillRef>
            <a:effectRef idx="2">
              <a:schemeClr val="accent2">
                <a:hueOff val="-323414"/>
                <a:satOff val="-18651"/>
                <a:lumOff val="1917"/>
                <a:alphaOff val="0"/>
              </a:schemeClr>
            </a:effectRef>
            <a:fontRef idx="minor">
              <a:schemeClr val="lt1"/>
            </a:fontRef>
          </p:style>
          <p:txBody>
            <a:bodyPr/>
            <a:lstStyle/>
            <a:p>
              <a:endParaRPr lang="it-IT"/>
            </a:p>
          </p:txBody>
        </p:sp>
        <p:sp>
          <p:nvSpPr>
            <p:cNvPr id="4" name="CasellaDiTesto 3">
              <a:extLst>
                <a:ext uri="{FF2B5EF4-FFF2-40B4-BE49-F238E27FC236}">
                  <a16:creationId xmlns:a16="http://schemas.microsoft.com/office/drawing/2014/main" id="{25CCD0F0-BC05-B9A3-5DE7-1E6A68746D1F}"/>
                </a:ext>
              </a:extLst>
            </p:cNvPr>
            <p:cNvSpPr txBox="1"/>
            <p:nvPr/>
          </p:nvSpPr>
          <p:spPr>
            <a:xfrm>
              <a:off x="5366524" y="1178"/>
              <a:ext cx="2174490" cy="1304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AMBIENTE = sport outdoor  </a:t>
              </a:r>
              <a:endParaRPr lang="it-IT" sz="2400" kern="1200" dirty="0">
                <a:solidFill>
                  <a:srgbClr val="FF0000"/>
                </a:solidFill>
              </a:endParaRPr>
            </a:p>
          </p:txBody>
        </p:sp>
      </p:grpSp>
      <p:sp>
        <p:nvSpPr>
          <p:cNvPr id="7" name="CasellaDiTesto 6">
            <a:extLst>
              <a:ext uri="{FF2B5EF4-FFF2-40B4-BE49-F238E27FC236}">
                <a16:creationId xmlns:a16="http://schemas.microsoft.com/office/drawing/2014/main" id="{8B8116DB-DF11-A9D9-0548-A1F530EC4CF4}"/>
              </a:ext>
            </a:extLst>
          </p:cNvPr>
          <p:cNvSpPr txBox="1"/>
          <p:nvPr/>
        </p:nvSpPr>
        <p:spPr>
          <a:xfrm>
            <a:off x="2677784" y="1807028"/>
            <a:ext cx="7321062" cy="461665"/>
          </a:xfrm>
          <a:prstGeom prst="rect">
            <a:avLst/>
          </a:prstGeom>
          <a:noFill/>
        </p:spPr>
        <p:txBody>
          <a:bodyPr wrap="square">
            <a:spAutoFit/>
          </a:bodyPr>
          <a:lstStyle/>
          <a:p>
            <a:r>
              <a:rPr lang="it-IT" sz="2400" b="1" i="1" dirty="0">
                <a:solidFill>
                  <a:srgbClr val="FF0000"/>
                </a:solidFill>
              </a:rPr>
              <a:t>Obiettivi </a:t>
            </a:r>
            <a:r>
              <a:rPr lang="it-IT" sz="2400" b="1" i="1" dirty="0" err="1">
                <a:solidFill>
                  <a:srgbClr val="FF0000"/>
                </a:solidFill>
              </a:rPr>
              <a:t>mkt</a:t>
            </a:r>
            <a:r>
              <a:rPr lang="it-IT" sz="2400" b="1" i="1" dirty="0">
                <a:solidFill>
                  <a:srgbClr val="FF0000"/>
                </a:solidFill>
              </a:rPr>
              <a:t> sport outdoor per la società sportiva</a:t>
            </a:r>
            <a:endParaRPr lang="it-IT" sz="2400" i="1" dirty="0">
              <a:solidFill>
                <a:srgbClr val="FF0000"/>
              </a:solidFill>
            </a:endParaRPr>
          </a:p>
        </p:txBody>
      </p:sp>
    </p:spTree>
    <p:extLst>
      <p:ext uri="{BB962C8B-B14F-4D97-AF65-F5344CB8AC3E}">
        <p14:creationId xmlns:p14="http://schemas.microsoft.com/office/powerpoint/2010/main" val="142823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9748">
                                            <p:txEl>
                                              <p:pRg st="0" end="0"/>
                                            </p:txEl>
                                          </p:spTgt>
                                        </p:tgtEl>
                                        <p:attrNameLst>
                                          <p:attrName>style.visibility</p:attrName>
                                        </p:attrNameLst>
                                      </p:cBhvr>
                                      <p:to>
                                        <p:strVal val="visible"/>
                                      </p:to>
                                    </p:set>
                                    <p:animEffect transition="in" filter="wipe(left)">
                                      <p:cBhvr>
                                        <p:cTn id="7" dur="500"/>
                                        <p:tgtEl>
                                          <p:spTgt spid="1597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9748">
                                            <p:txEl>
                                              <p:pRg st="1" end="1"/>
                                            </p:txEl>
                                          </p:spTgt>
                                        </p:tgtEl>
                                        <p:attrNameLst>
                                          <p:attrName>style.visibility</p:attrName>
                                        </p:attrNameLst>
                                      </p:cBhvr>
                                      <p:to>
                                        <p:strVal val="visible"/>
                                      </p:to>
                                    </p:set>
                                    <p:animEffect transition="in" filter="wipe(left)">
                                      <p:cBhvr>
                                        <p:cTn id="12" dur="500"/>
                                        <p:tgtEl>
                                          <p:spTgt spid="1597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9748">
                                            <p:txEl>
                                              <p:pRg st="5" end="5"/>
                                            </p:txEl>
                                          </p:spTgt>
                                        </p:tgtEl>
                                        <p:attrNameLst>
                                          <p:attrName>style.visibility</p:attrName>
                                        </p:attrNameLst>
                                      </p:cBhvr>
                                      <p:to>
                                        <p:strVal val="visible"/>
                                      </p:to>
                                    </p:set>
                                    <p:animEffect transition="in" filter="wipe(left)">
                                      <p:cBhvr>
                                        <p:cTn id="17" dur="500"/>
                                        <p:tgtEl>
                                          <p:spTgt spid="159748">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9748">
                                            <p:txEl>
                                              <p:pRg st="6" end="6"/>
                                            </p:txEl>
                                          </p:spTgt>
                                        </p:tgtEl>
                                        <p:attrNameLst>
                                          <p:attrName>style.visibility</p:attrName>
                                        </p:attrNameLst>
                                      </p:cBhvr>
                                      <p:to>
                                        <p:strVal val="visible"/>
                                      </p:to>
                                    </p:set>
                                    <p:animEffect transition="in" filter="wipe(left)">
                                      <p:cBhvr>
                                        <p:cTn id="22" dur="500"/>
                                        <p:tgtEl>
                                          <p:spTgt spid="15974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9748">
                                            <p:txEl>
                                              <p:pRg st="7" end="7"/>
                                            </p:txEl>
                                          </p:spTgt>
                                        </p:tgtEl>
                                        <p:attrNameLst>
                                          <p:attrName>style.visibility</p:attrName>
                                        </p:attrNameLst>
                                      </p:cBhvr>
                                      <p:to>
                                        <p:strVal val="visible"/>
                                      </p:to>
                                    </p:set>
                                    <p:animEffect transition="in" filter="wipe(left)">
                                      <p:cBhvr>
                                        <p:cTn id="27" dur="500"/>
                                        <p:tgtEl>
                                          <p:spTgt spid="159748">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9748">
                                            <p:txEl>
                                              <p:pRg st="8" end="8"/>
                                            </p:txEl>
                                          </p:spTgt>
                                        </p:tgtEl>
                                        <p:attrNameLst>
                                          <p:attrName>style.visibility</p:attrName>
                                        </p:attrNameLst>
                                      </p:cBhvr>
                                      <p:to>
                                        <p:strVal val="visible"/>
                                      </p:to>
                                    </p:set>
                                    <p:animEffect transition="in" filter="wipe(left)">
                                      <p:cBhvr>
                                        <p:cTn id="32" dur="500"/>
                                        <p:tgtEl>
                                          <p:spTgt spid="159748">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9748">
                                            <p:txEl>
                                              <p:pRg st="9" end="9"/>
                                            </p:txEl>
                                          </p:spTgt>
                                        </p:tgtEl>
                                        <p:attrNameLst>
                                          <p:attrName>style.visibility</p:attrName>
                                        </p:attrNameLst>
                                      </p:cBhvr>
                                      <p:to>
                                        <p:strVal val="visible"/>
                                      </p:to>
                                    </p:set>
                                    <p:animEffect transition="in" filter="wipe(left)">
                                      <p:cBhvr>
                                        <p:cTn id="37" dur="500"/>
                                        <p:tgtEl>
                                          <p:spTgt spid="159748">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9748">
                                            <p:txEl>
                                              <p:pRg st="10" end="10"/>
                                            </p:txEl>
                                          </p:spTgt>
                                        </p:tgtEl>
                                        <p:attrNameLst>
                                          <p:attrName>style.visibility</p:attrName>
                                        </p:attrNameLst>
                                      </p:cBhvr>
                                      <p:to>
                                        <p:strVal val="visible"/>
                                      </p:to>
                                    </p:set>
                                    <p:animEffect transition="in" filter="wipe(left)">
                                      <p:cBhvr>
                                        <p:cTn id="42" dur="500"/>
                                        <p:tgtEl>
                                          <p:spTgt spid="159748">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59748">
                                            <p:txEl>
                                              <p:pRg st="11" end="11"/>
                                            </p:txEl>
                                          </p:spTgt>
                                        </p:tgtEl>
                                        <p:attrNameLst>
                                          <p:attrName>style.visibility</p:attrName>
                                        </p:attrNameLst>
                                      </p:cBhvr>
                                      <p:to>
                                        <p:strVal val="visible"/>
                                      </p:to>
                                    </p:set>
                                    <p:animEffect transition="in" filter="wipe(left)">
                                      <p:cBhvr>
                                        <p:cTn id="47" dur="500"/>
                                        <p:tgtEl>
                                          <p:spTgt spid="15974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8" grpId="0" uiExpand="1"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8" name="Text Box 4"/>
          <p:cNvSpPr txBox="1">
            <a:spLocks noChangeArrowheads="1"/>
          </p:cNvSpPr>
          <p:nvPr/>
        </p:nvSpPr>
        <p:spPr bwMode="auto">
          <a:xfrm>
            <a:off x="507632" y="2083166"/>
            <a:ext cx="10817737"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None/>
            </a:pPr>
            <a:endParaRPr lang="it-IT" altLang="it-IT" sz="2000" dirty="0">
              <a:latin typeface="+mn-lt"/>
            </a:endParaRPr>
          </a:p>
          <a:p>
            <a:pPr marL="342900" indent="-342900">
              <a:spcBef>
                <a:spcPct val="0"/>
              </a:spcBef>
              <a:buFont typeface="Wingdings" pitchFamily="2" charset="2"/>
              <a:buChar char="Ø"/>
            </a:pPr>
            <a:r>
              <a:rPr lang="it-IT" altLang="it-IT" sz="2000" dirty="0">
                <a:latin typeface="+mn-lt"/>
              </a:rPr>
              <a:t>Sport …..Passione ……turismo…(luogo dove svolgere la propria passione sportiva)</a:t>
            </a:r>
          </a:p>
          <a:p>
            <a:pPr marL="342900" indent="-342900">
              <a:spcBef>
                <a:spcPct val="0"/>
              </a:spcBef>
              <a:buFont typeface="Wingdings" pitchFamily="2" charset="2"/>
              <a:buChar char="Ø"/>
            </a:pPr>
            <a:r>
              <a:rPr lang="it-IT" altLang="it-IT" sz="2000" dirty="0">
                <a:latin typeface="+mn-lt"/>
              </a:rPr>
              <a:t>Si crea una «</a:t>
            </a:r>
            <a:r>
              <a:rPr lang="it-IT" altLang="it-IT" sz="2000" dirty="0" err="1">
                <a:latin typeface="+mn-lt"/>
              </a:rPr>
              <a:t>comunity</a:t>
            </a:r>
            <a:r>
              <a:rPr lang="it-IT" altLang="it-IT" sz="2000" dirty="0">
                <a:latin typeface="+mn-lt"/>
              </a:rPr>
              <a:t>» dei praticanti </a:t>
            </a:r>
          </a:p>
          <a:p>
            <a:pPr marL="342900" indent="-342900">
              <a:spcBef>
                <a:spcPct val="0"/>
              </a:spcBef>
              <a:buFont typeface="Wingdings" pitchFamily="2" charset="2"/>
              <a:buChar char="Ø"/>
            </a:pPr>
            <a:r>
              <a:rPr lang="it-IT" altLang="it-IT" sz="2000" dirty="0">
                <a:latin typeface="+mn-lt"/>
              </a:rPr>
              <a:t>Flusso turistico = scelgo la </a:t>
            </a:r>
            <a:r>
              <a:rPr lang="it-IT" altLang="it-IT" sz="2000" dirty="0" err="1">
                <a:latin typeface="+mn-lt"/>
              </a:rPr>
              <a:t>localita’</a:t>
            </a:r>
            <a:r>
              <a:rPr lang="it-IT" altLang="it-IT" sz="2000" dirty="0">
                <a:latin typeface="+mn-lt"/>
              </a:rPr>
              <a:t> </a:t>
            </a:r>
            <a:r>
              <a:rPr lang="it-IT" altLang="it-IT" sz="2000" dirty="0" err="1">
                <a:latin typeface="+mn-lt"/>
              </a:rPr>
              <a:t>perche</a:t>
            </a:r>
            <a:r>
              <a:rPr lang="it-IT" altLang="it-IT" sz="2000" dirty="0">
                <a:latin typeface="+mn-lt"/>
              </a:rPr>
              <a:t>’ </a:t>
            </a:r>
          </a:p>
          <a:p>
            <a:pPr marL="1085850" lvl="1" indent="-342900">
              <a:spcBef>
                <a:spcPct val="0"/>
              </a:spcBef>
              <a:buFont typeface="Wingdings" pitchFamily="2" charset="2"/>
              <a:buChar char="Ø"/>
            </a:pPr>
            <a:r>
              <a:rPr lang="it-IT" altLang="it-IT" sz="2000" dirty="0">
                <a:latin typeface="+mn-lt"/>
              </a:rPr>
              <a:t>Li </a:t>
            </a:r>
            <a:r>
              <a:rPr lang="it-IT" altLang="it-IT" sz="2000" dirty="0" err="1">
                <a:latin typeface="+mn-lt"/>
              </a:rPr>
              <a:t>e’</a:t>
            </a:r>
            <a:r>
              <a:rPr lang="it-IT" altLang="it-IT" sz="2000" dirty="0">
                <a:latin typeface="+mn-lt"/>
              </a:rPr>
              <a:t> ottimale svolgere sport outdoor </a:t>
            </a:r>
          </a:p>
          <a:p>
            <a:pPr marL="1085850" lvl="1" indent="-342900">
              <a:spcBef>
                <a:spcPct val="0"/>
              </a:spcBef>
              <a:buFont typeface="Wingdings" pitchFamily="2" charset="2"/>
              <a:buChar char="Ø"/>
            </a:pPr>
            <a:r>
              <a:rPr lang="it-IT" altLang="it-IT" sz="2000" dirty="0" err="1">
                <a:latin typeface="+mn-lt"/>
              </a:rPr>
              <a:t>Li’</a:t>
            </a:r>
            <a:r>
              <a:rPr lang="it-IT" altLang="it-IT" sz="2000" dirty="0">
                <a:latin typeface="+mn-lt"/>
              </a:rPr>
              <a:t> si svolge il “ mio” evento di sport outdoor</a:t>
            </a:r>
          </a:p>
          <a:p>
            <a:pPr marL="342900" indent="-342900">
              <a:spcBef>
                <a:spcPct val="0"/>
              </a:spcBef>
              <a:buFont typeface="Wingdings" pitchFamily="2" charset="2"/>
              <a:buChar char="Ø"/>
            </a:pPr>
            <a:r>
              <a:rPr lang="it-IT" altLang="it-IT" sz="2000" dirty="0">
                <a:latin typeface="+mn-lt"/>
              </a:rPr>
              <a:t>Rende molto, con bassi investimenti </a:t>
            </a:r>
          </a:p>
          <a:p>
            <a:pPr marL="342900" indent="-342900">
              <a:spcBef>
                <a:spcPct val="0"/>
              </a:spcBef>
              <a:buFont typeface="Wingdings" pitchFamily="2" charset="2"/>
              <a:buChar char="Ø"/>
            </a:pPr>
            <a:r>
              <a:rPr lang="it-IT" altLang="it-IT" sz="2000" dirty="0">
                <a:latin typeface="+mn-lt"/>
              </a:rPr>
              <a:t>(usufruisce di luoghi naturali) </a:t>
            </a:r>
          </a:p>
        </p:txBody>
      </p:sp>
      <p:pic>
        <p:nvPicPr>
          <p:cNvPr id="20485" name="Picture 2" descr="Risultati immagini per sport outdo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0543" y="4774834"/>
            <a:ext cx="2663825"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uppo 1">
            <a:extLst>
              <a:ext uri="{FF2B5EF4-FFF2-40B4-BE49-F238E27FC236}">
                <a16:creationId xmlns:a16="http://schemas.microsoft.com/office/drawing/2014/main" id="{944FC8F5-3FBC-A3DA-1344-4C3652B61992}"/>
              </a:ext>
            </a:extLst>
          </p:cNvPr>
          <p:cNvGrpSpPr/>
          <p:nvPr/>
        </p:nvGrpSpPr>
        <p:grpSpPr>
          <a:xfrm>
            <a:off x="3504231" y="238486"/>
            <a:ext cx="4824537" cy="1304694"/>
            <a:chOff x="5366524" y="1178"/>
            <a:chExt cx="2174490" cy="1304694"/>
          </a:xfrm>
        </p:grpSpPr>
        <p:sp>
          <p:nvSpPr>
            <p:cNvPr id="3" name="Rettangolo 2">
              <a:extLst>
                <a:ext uri="{FF2B5EF4-FFF2-40B4-BE49-F238E27FC236}">
                  <a16:creationId xmlns:a16="http://schemas.microsoft.com/office/drawing/2014/main" id="{F63C01F1-FE85-769A-34DC-389C3FAEEBBB}"/>
                </a:ext>
              </a:extLst>
            </p:cNvPr>
            <p:cNvSpPr/>
            <p:nvPr/>
          </p:nvSpPr>
          <p:spPr>
            <a:xfrm>
              <a:off x="5366524" y="1178"/>
              <a:ext cx="2174490" cy="1304694"/>
            </a:xfrm>
            <a:prstGeom prst="rect">
              <a:avLst/>
            </a:prstGeom>
          </p:spPr>
          <p:style>
            <a:lnRef idx="0">
              <a:schemeClr val="lt1">
                <a:hueOff val="0"/>
                <a:satOff val="0"/>
                <a:lumOff val="0"/>
                <a:alphaOff val="0"/>
              </a:schemeClr>
            </a:lnRef>
            <a:fillRef idx="3">
              <a:schemeClr val="accent2">
                <a:hueOff val="-323414"/>
                <a:satOff val="-18651"/>
                <a:lumOff val="1917"/>
                <a:alphaOff val="0"/>
              </a:schemeClr>
            </a:fillRef>
            <a:effectRef idx="2">
              <a:schemeClr val="accent2">
                <a:hueOff val="-323414"/>
                <a:satOff val="-18651"/>
                <a:lumOff val="1917"/>
                <a:alphaOff val="0"/>
              </a:schemeClr>
            </a:effectRef>
            <a:fontRef idx="minor">
              <a:schemeClr val="lt1"/>
            </a:fontRef>
          </p:style>
          <p:txBody>
            <a:bodyPr/>
            <a:lstStyle/>
            <a:p>
              <a:endParaRPr lang="it-IT"/>
            </a:p>
          </p:txBody>
        </p:sp>
        <p:sp>
          <p:nvSpPr>
            <p:cNvPr id="4" name="CasellaDiTesto 3">
              <a:extLst>
                <a:ext uri="{FF2B5EF4-FFF2-40B4-BE49-F238E27FC236}">
                  <a16:creationId xmlns:a16="http://schemas.microsoft.com/office/drawing/2014/main" id="{BC2E1DF6-DB34-8BEE-38FA-998F69CBEAF0}"/>
                </a:ext>
              </a:extLst>
            </p:cNvPr>
            <p:cNvSpPr txBox="1"/>
            <p:nvPr/>
          </p:nvSpPr>
          <p:spPr>
            <a:xfrm>
              <a:off x="5366524" y="1178"/>
              <a:ext cx="2174490" cy="1304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sport outdoor  e Turismo </a:t>
              </a:r>
              <a:endParaRPr lang="it-IT" sz="2400" kern="1200" dirty="0">
                <a:solidFill>
                  <a:srgbClr val="FF0000"/>
                </a:solidFill>
              </a:endParaRPr>
            </a:p>
          </p:txBody>
        </p:sp>
      </p:grpSp>
    </p:spTree>
    <p:extLst>
      <p:ext uri="{BB962C8B-B14F-4D97-AF65-F5344CB8AC3E}">
        <p14:creationId xmlns:p14="http://schemas.microsoft.com/office/powerpoint/2010/main" val="35083391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4" name="Rectangle 8203">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6" name="Freeform: Shape 8205">
            <a:extLst>
              <a:ext uri="{FF2B5EF4-FFF2-40B4-BE49-F238E27FC236}">
                <a16:creationId xmlns:a16="http://schemas.microsoft.com/office/drawing/2014/main" id="{DB74BAD7-F0FC-4719-A31F-1ABDB621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Immagine 1">
            <a:extLst>
              <a:ext uri="{FF2B5EF4-FFF2-40B4-BE49-F238E27FC236}">
                <a16:creationId xmlns:a16="http://schemas.microsoft.com/office/drawing/2014/main" id="{9B8C9FA2-EE8E-4E7F-BEB3-3D47D8E13499}"/>
              </a:ext>
            </a:extLst>
          </p:cNvPr>
          <p:cNvPicPr>
            <a:picLocks noChangeAspect="1"/>
          </p:cNvPicPr>
          <p:nvPr/>
        </p:nvPicPr>
        <p:blipFill>
          <a:blip r:embed="rId2"/>
          <a:stretch>
            <a:fillRect/>
          </a:stretch>
        </p:blipFill>
        <p:spPr>
          <a:xfrm>
            <a:off x="9103786" y="609599"/>
            <a:ext cx="2187672" cy="1183495"/>
          </a:xfrm>
          <a:prstGeom prst="rect">
            <a:avLst/>
          </a:prstGeom>
        </p:spPr>
      </p:pic>
      <p:sp>
        <p:nvSpPr>
          <p:cNvPr id="8195" name="Rectangle 3"/>
          <p:cNvSpPr>
            <a:spLocks noGrp="1" noChangeArrowheads="1"/>
          </p:cNvSpPr>
          <p:nvPr>
            <p:ph type="body" idx="1"/>
          </p:nvPr>
        </p:nvSpPr>
        <p:spPr>
          <a:xfrm>
            <a:off x="1137034" y="2194101"/>
            <a:ext cx="6433805" cy="3908585"/>
          </a:xfrm>
        </p:spPr>
        <p:txBody>
          <a:bodyPr>
            <a:normAutofit/>
          </a:bodyPr>
          <a:lstStyle/>
          <a:p>
            <a:pPr>
              <a:buNone/>
            </a:pPr>
            <a:r>
              <a:rPr lang="it-IT" sz="2000" dirty="0"/>
              <a:t>L’IMPIANTO SPORTIVO = LA « NOSTRA CASA»</a:t>
            </a:r>
          </a:p>
          <a:p>
            <a:pPr>
              <a:buNone/>
            </a:pPr>
            <a:endParaRPr lang="it-IT" sz="2000" dirty="0"/>
          </a:p>
          <a:p>
            <a:pPr>
              <a:buNone/>
            </a:pPr>
            <a:r>
              <a:rPr lang="it-IT" sz="2000" b="1" i="1" dirty="0"/>
              <a:t>GESTIRE UN IMPIANTO SPORTIVO </a:t>
            </a:r>
          </a:p>
          <a:p>
            <a:pPr>
              <a:buNone/>
            </a:pPr>
            <a:endParaRPr lang="it-IT" sz="2000" dirty="0"/>
          </a:p>
          <a:p>
            <a:pPr>
              <a:buNone/>
            </a:pPr>
            <a:r>
              <a:rPr lang="it-IT" sz="2000" dirty="0"/>
              <a:t>« è quel complesso di attività e mezzi necessari per una corretta utilizzazione degli spazi attrezzati per lo sport , con lo scopo di consentire lo svolgimento delle attività sportive nelle migliori condizioni possibili, adottando tutti i conseguenti accorgimenti con criteri di economicità cioè impiego razionale delle risorse disponibili per ottenere il massimo vantaggio»</a:t>
            </a:r>
          </a:p>
        </p:txBody>
      </p:sp>
      <p:pic>
        <p:nvPicPr>
          <p:cNvPr id="3" name="Immagine 2">
            <a:extLst>
              <a:ext uri="{FF2B5EF4-FFF2-40B4-BE49-F238E27FC236}">
                <a16:creationId xmlns:a16="http://schemas.microsoft.com/office/drawing/2014/main" id="{3CA3DF95-CC9A-480A-8F0D-D1FB0BE5BAD3}"/>
              </a:ext>
            </a:extLst>
          </p:cNvPr>
          <p:cNvPicPr>
            <a:picLocks noChangeAspect="1"/>
          </p:cNvPicPr>
          <p:nvPr/>
        </p:nvPicPr>
        <p:blipFill>
          <a:blip r:embed="rId3"/>
          <a:stretch>
            <a:fillRect/>
          </a:stretch>
        </p:blipFill>
        <p:spPr>
          <a:xfrm>
            <a:off x="9014127" y="2094572"/>
            <a:ext cx="2366990" cy="1183495"/>
          </a:xfrm>
          <a:prstGeom prst="rect">
            <a:avLst/>
          </a:prstGeom>
        </p:spPr>
      </p:pic>
      <p:pic>
        <p:nvPicPr>
          <p:cNvPr id="8" name="Immagine 7">
            <a:extLst>
              <a:ext uri="{FF2B5EF4-FFF2-40B4-BE49-F238E27FC236}">
                <a16:creationId xmlns:a16="http://schemas.microsoft.com/office/drawing/2014/main" id="{7982CCEC-880E-8462-16C4-54C2A5E8F206}"/>
              </a:ext>
            </a:extLst>
          </p:cNvPr>
          <p:cNvPicPr>
            <a:picLocks noChangeAspect="1"/>
          </p:cNvPicPr>
          <p:nvPr/>
        </p:nvPicPr>
        <p:blipFill>
          <a:blip r:embed="rId4"/>
          <a:stretch>
            <a:fillRect/>
          </a:stretch>
        </p:blipFill>
        <p:spPr>
          <a:xfrm>
            <a:off x="8941119" y="3583768"/>
            <a:ext cx="2513005" cy="1183495"/>
          </a:xfrm>
          <a:prstGeom prst="rect">
            <a:avLst/>
          </a:prstGeom>
        </p:spPr>
      </p:pic>
      <p:sp>
        <p:nvSpPr>
          <p:cNvPr id="8199" name="AutoShape 7" descr="Risultati immagini per impianti sportivi immagini"/>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grpSp>
        <p:nvGrpSpPr>
          <p:cNvPr id="9" name="Gruppo 8">
            <a:extLst>
              <a:ext uri="{FF2B5EF4-FFF2-40B4-BE49-F238E27FC236}">
                <a16:creationId xmlns:a16="http://schemas.microsoft.com/office/drawing/2014/main" id="{60201E6F-A1D9-1215-E163-BBD265B36BD8}"/>
              </a:ext>
            </a:extLst>
          </p:cNvPr>
          <p:cNvGrpSpPr/>
          <p:nvPr/>
        </p:nvGrpSpPr>
        <p:grpSpPr>
          <a:xfrm>
            <a:off x="3388297" y="164829"/>
            <a:ext cx="3417793" cy="1304694"/>
            <a:chOff x="7758464" y="1178"/>
            <a:chExt cx="2174490" cy="1304694"/>
          </a:xfrm>
        </p:grpSpPr>
        <p:sp>
          <p:nvSpPr>
            <p:cNvPr id="10" name="Rettangolo 9">
              <a:extLst>
                <a:ext uri="{FF2B5EF4-FFF2-40B4-BE49-F238E27FC236}">
                  <a16:creationId xmlns:a16="http://schemas.microsoft.com/office/drawing/2014/main" id="{5B55D8C8-7E55-B8F0-8FA7-B2ADD01E5A47}"/>
                </a:ext>
              </a:extLst>
            </p:cNvPr>
            <p:cNvSpPr/>
            <p:nvPr/>
          </p:nvSpPr>
          <p:spPr>
            <a:xfrm>
              <a:off x="7758464" y="1178"/>
              <a:ext cx="2174490" cy="1304694"/>
            </a:xfrm>
            <a:prstGeom prst="rect">
              <a:avLst/>
            </a:prstGeom>
          </p:spPr>
          <p:style>
            <a:lnRef idx="0">
              <a:schemeClr val="lt1">
                <a:hueOff val="0"/>
                <a:satOff val="0"/>
                <a:lumOff val="0"/>
                <a:alphaOff val="0"/>
              </a:schemeClr>
            </a:lnRef>
            <a:fillRef idx="3">
              <a:schemeClr val="accent2">
                <a:hueOff val="-485121"/>
                <a:satOff val="-27976"/>
                <a:lumOff val="2876"/>
                <a:alphaOff val="0"/>
              </a:schemeClr>
            </a:fillRef>
            <a:effectRef idx="2">
              <a:schemeClr val="accent2">
                <a:hueOff val="-485121"/>
                <a:satOff val="-27976"/>
                <a:lumOff val="2876"/>
                <a:alphaOff val="0"/>
              </a:schemeClr>
            </a:effectRef>
            <a:fontRef idx="minor">
              <a:schemeClr val="lt1"/>
            </a:fontRef>
          </p:style>
          <p:txBody>
            <a:bodyPr/>
            <a:lstStyle/>
            <a:p>
              <a:endParaRPr lang="it-IT"/>
            </a:p>
          </p:txBody>
        </p:sp>
        <p:sp>
          <p:nvSpPr>
            <p:cNvPr id="11" name="CasellaDiTesto 10">
              <a:extLst>
                <a:ext uri="{FF2B5EF4-FFF2-40B4-BE49-F238E27FC236}">
                  <a16:creationId xmlns:a16="http://schemas.microsoft.com/office/drawing/2014/main" id="{76077CBE-C2F8-A096-A413-A677635E8790}"/>
                </a:ext>
              </a:extLst>
            </p:cNvPr>
            <p:cNvSpPr txBox="1"/>
            <p:nvPr/>
          </p:nvSpPr>
          <p:spPr>
            <a:xfrm>
              <a:off x="7758464" y="1178"/>
              <a:ext cx="2174490" cy="1304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IMPIANTISTICA</a:t>
              </a:r>
              <a:endParaRPr lang="it-IT" sz="2400" kern="1200" dirty="0">
                <a:solidFill>
                  <a:srgbClr val="FF0000"/>
                </a:solidFill>
              </a:endParaRPr>
            </a:p>
          </p:txBody>
        </p:sp>
      </p:grpSp>
    </p:spTree>
    <p:extLst>
      <p:ext uri="{BB962C8B-B14F-4D97-AF65-F5344CB8AC3E}">
        <p14:creationId xmlns:p14="http://schemas.microsoft.com/office/powerpoint/2010/main" val="10712943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102425" y="1390467"/>
            <a:ext cx="9987147" cy="1514475"/>
          </a:xfrm>
        </p:spPr>
        <p:txBody>
          <a:bodyPr>
            <a:normAutofit/>
          </a:bodyPr>
          <a:lstStyle/>
          <a:p>
            <a:r>
              <a:rPr lang="it-IT" sz="2800" b="1" i="1" dirty="0">
                <a:solidFill>
                  <a:srgbClr val="FF0000"/>
                </a:solidFill>
              </a:rPr>
              <a:t>Elementi fondamentali per “pensare” di gestire impianti sportivi</a:t>
            </a:r>
            <a:endParaRPr lang="it-IT" sz="2800" i="1" dirty="0">
              <a:solidFill>
                <a:srgbClr val="FF0000"/>
              </a:solidFill>
            </a:endParaRPr>
          </a:p>
        </p:txBody>
      </p:sp>
      <p:sp>
        <p:nvSpPr>
          <p:cNvPr id="8195" name="Rectangle 3"/>
          <p:cNvSpPr>
            <a:spLocks noGrp="1" noChangeArrowheads="1"/>
          </p:cNvSpPr>
          <p:nvPr>
            <p:ph type="body" idx="1"/>
          </p:nvPr>
        </p:nvSpPr>
        <p:spPr>
          <a:xfrm>
            <a:off x="838199" y="2765499"/>
            <a:ext cx="10515600" cy="4351338"/>
          </a:xfrm>
        </p:spPr>
        <p:txBody>
          <a:bodyPr/>
          <a:lstStyle/>
          <a:p>
            <a:pPr marL="457200" indent="-457200">
              <a:buFont typeface="+mj-lt"/>
              <a:buAutoNum type="arabicPeriod"/>
            </a:pPr>
            <a:r>
              <a:rPr lang="it-IT" sz="2400" b="1" dirty="0">
                <a:solidFill>
                  <a:srgbClr val="FF0000"/>
                </a:solidFill>
              </a:rPr>
              <a:t>FABBISOGNO SPORTIVO</a:t>
            </a:r>
          </a:p>
          <a:p>
            <a:pPr marL="457200" indent="-457200">
              <a:buFont typeface="+mj-lt"/>
              <a:buAutoNum type="arabicPeriod"/>
            </a:pPr>
            <a:r>
              <a:rPr lang="it-IT" sz="2400" b="1" dirty="0"/>
              <a:t>RISORSE FINANZIARIE</a:t>
            </a:r>
          </a:p>
          <a:p>
            <a:pPr marL="457200" indent="-457200">
              <a:buFont typeface="+mj-lt"/>
              <a:buAutoNum type="arabicPeriod"/>
            </a:pPr>
            <a:r>
              <a:rPr lang="it-IT" sz="2400" b="1" dirty="0">
                <a:solidFill>
                  <a:srgbClr val="FF0000"/>
                </a:solidFill>
              </a:rPr>
              <a:t>CAPACITA GESTIONALI</a:t>
            </a:r>
          </a:p>
          <a:p>
            <a:pPr marL="457200" indent="-457200">
              <a:buFont typeface="+mj-lt"/>
              <a:buAutoNum type="arabicPeriod"/>
            </a:pPr>
            <a:r>
              <a:rPr lang="it-IT" sz="2400" b="1" dirty="0"/>
              <a:t>CONSUMI ENERGETICI, IDRICI ECC</a:t>
            </a:r>
          </a:p>
          <a:p>
            <a:pPr marL="457200" indent="-457200">
              <a:buFont typeface="+mj-lt"/>
              <a:buAutoNum type="arabicPeriod"/>
            </a:pPr>
            <a:r>
              <a:rPr lang="it-IT" sz="2400" b="1" dirty="0"/>
              <a:t>MANUTENZIONE</a:t>
            </a:r>
          </a:p>
          <a:p>
            <a:pPr marL="457200" indent="-457200">
              <a:buFont typeface="+mj-lt"/>
              <a:buAutoNum type="arabicPeriod"/>
            </a:pPr>
            <a:r>
              <a:rPr lang="it-IT" sz="2400" b="1" dirty="0">
                <a:solidFill>
                  <a:srgbClr val="FF0000"/>
                </a:solidFill>
              </a:rPr>
              <a:t>RESPONSABILE IMPIANTO SPORTIVO</a:t>
            </a:r>
          </a:p>
          <a:p>
            <a:pPr marL="457200" indent="-457200">
              <a:buFont typeface="+mj-lt"/>
              <a:buAutoNum type="arabicPeriod"/>
            </a:pPr>
            <a:r>
              <a:rPr lang="it-IT" sz="2400" b="1" dirty="0">
                <a:solidFill>
                  <a:srgbClr val="FF0000"/>
                </a:solidFill>
              </a:rPr>
              <a:t>PROGETTAZIONE E GESTIONE</a:t>
            </a:r>
          </a:p>
          <a:p>
            <a:pPr>
              <a:buFontTx/>
              <a:buChar char="-"/>
            </a:pPr>
            <a:endParaRPr lang="it-IT" sz="2400" dirty="0"/>
          </a:p>
        </p:txBody>
      </p:sp>
      <p:sp>
        <p:nvSpPr>
          <p:cNvPr id="11266" name="AutoShape 2" descr="Risultati immagini per SPORT E PERIFERIE"/>
          <p:cNvSpPr>
            <a:spLocks noChangeAspect="1" noChangeArrowheads="1"/>
          </p:cNvSpPr>
          <p:nvPr/>
        </p:nvSpPr>
        <p:spPr bwMode="auto">
          <a:xfrm>
            <a:off x="1679575" y="-144463"/>
            <a:ext cx="2544217"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8" name="AutoShape 4" descr="Risultati immagini per SPORT E PERIFERIE"/>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70" name="AutoShape 6" descr="Risultati immagini per SPORT E PERIFERIE"/>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2" name="Immagine 1">
            <a:extLst>
              <a:ext uri="{FF2B5EF4-FFF2-40B4-BE49-F238E27FC236}">
                <a16:creationId xmlns:a16="http://schemas.microsoft.com/office/drawing/2014/main" id="{B51395BF-220F-4E3B-A5BF-D231EF0028C7}"/>
              </a:ext>
            </a:extLst>
          </p:cNvPr>
          <p:cNvPicPr>
            <a:picLocks noChangeAspect="1"/>
          </p:cNvPicPr>
          <p:nvPr/>
        </p:nvPicPr>
        <p:blipFill>
          <a:blip r:embed="rId2"/>
          <a:stretch>
            <a:fillRect/>
          </a:stretch>
        </p:blipFill>
        <p:spPr>
          <a:xfrm>
            <a:off x="7181850" y="4941169"/>
            <a:ext cx="3028950" cy="1514475"/>
          </a:xfrm>
          <a:prstGeom prst="rect">
            <a:avLst/>
          </a:prstGeom>
        </p:spPr>
      </p:pic>
      <p:grpSp>
        <p:nvGrpSpPr>
          <p:cNvPr id="4" name="Gruppo 3">
            <a:extLst>
              <a:ext uri="{FF2B5EF4-FFF2-40B4-BE49-F238E27FC236}">
                <a16:creationId xmlns:a16="http://schemas.microsoft.com/office/drawing/2014/main" id="{2E387FBC-A4E8-91CA-E0ED-6F51B1655D22}"/>
              </a:ext>
            </a:extLst>
          </p:cNvPr>
          <p:cNvGrpSpPr/>
          <p:nvPr/>
        </p:nvGrpSpPr>
        <p:grpSpPr>
          <a:xfrm>
            <a:off x="4387103" y="230676"/>
            <a:ext cx="3417793" cy="1304694"/>
            <a:chOff x="7758464" y="1178"/>
            <a:chExt cx="2174490" cy="1304694"/>
          </a:xfrm>
        </p:grpSpPr>
        <p:sp>
          <p:nvSpPr>
            <p:cNvPr id="5" name="Rettangolo 4">
              <a:extLst>
                <a:ext uri="{FF2B5EF4-FFF2-40B4-BE49-F238E27FC236}">
                  <a16:creationId xmlns:a16="http://schemas.microsoft.com/office/drawing/2014/main" id="{51F4B8E4-1C62-266B-AF46-2354B87EC0C7}"/>
                </a:ext>
              </a:extLst>
            </p:cNvPr>
            <p:cNvSpPr/>
            <p:nvPr/>
          </p:nvSpPr>
          <p:spPr>
            <a:xfrm>
              <a:off x="7758464" y="1178"/>
              <a:ext cx="2174490" cy="1304694"/>
            </a:xfrm>
            <a:prstGeom prst="rect">
              <a:avLst/>
            </a:prstGeom>
          </p:spPr>
          <p:style>
            <a:lnRef idx="0">
              <a:schemeClr val="lt1">
                <a:hueOff val="0"/>
                <a:satOff val="0"/>
                <a:lumOff val="0"/>
                <a:alphaOff val="0"/>
              </a:schemeClr>
            </a:lnRef>
            <a:fillRef idx="3">
              <a:schemeClr val="accent2">
                <a:hueOff val="-485121"/>
                <a:satOff val="-27976"/>
                <a:lumOff val="2876"/>
                <a:alphaOff val="0"/>
              </a:schemeClr>
            </a:fillRef>
            <a:effectRef idx="2">
              <a:schemeClr val="accent2">
                <a:hueOff val="-485121"/>
                <a:satOff val="-27976"/>
                <a:lumOff val="2876"/>
                <a:alphaOff val="0"/>
              </a:schemeClr>
            </a:effectRef>
            <a:fontRef idx="minor">
              <a:schemeClr val="lt1"/>
            </a:fontRef>
          </p:style>
          <p:txBody>
            <a:bodyPr/>
            <a:lstStyle/>
            <a:p>
              <a:endParaRPr lang="it-IT"/>
            </a:p>
          </p:txBody>
        </p:sp>
        <p:sp>
          <p:nvSpPr>
            <p:cNvPr id="6" name="CasellaDiTesto 5">
              <a:extLst>
                <a:ext uri="{FF2B5EF4-FFF2-40B4-BE49-F238E27FC236}">
                  <a16:creationId xmlns:a16="http://schemas.microsoft.com/office/drawing/2014/main" id="{58E5A80F-4BDA-BA06-F108-A3F66A6CB5A8}"/>
                </a:ext>
              </a:extLst>
            </p:cNvPr>
            <p:cNvSpPr txBox="1"/>
            <p:nvPr/>
          </p:nvSpPr>
          <p:spPr>
            <a:xfrm>
              <a:off x="7758464" y="1178"/>
              <a:ext cx="2174490" cy="1304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it-IT" sz="2400" b="1" kern="1200" dirty="0">
                  <a:solidFill>
                    <a:srgbClr val="FF0000"/>
                  </a:solidFill>
                </a:rPr>
                <a:t>IMPIANTISTICA</a:t>
              </a:r>
              <a:endParaRPr lang="it-IT" sz="2400" kern="1200" dirty="0">
                <a:solidFill>
                  <a:srgbClr val="FF0000"/>
                </a:solidFill>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838200" y="365126"/>
            <a:ext cx="5257800" cy="886900"/>
          </a:xfrm>
        </p:spPr>
        <p:txBody>
          <a:bodyPr/>
          <a:lstStyle/>
          <a:p>
            <a:r>
              <a:rPr lang="it-IT" sz="3200" b="1" dirty="0">
                <a:solidFill>
                  <a:srgbClr val="FF0000"/>
                </a:solidFill>
              </a:rPr>
              <a:t>1. FABBISOGNO SPORTIVO </a:t>
            </a:r>
          </a:p>
        </p:txBody>
      </p:sp>
      <p:sp>
        <p:nvSpPr>
          <p:cNvPr id="12291" name="Rectangle 3"/>
          <p:cNvSpPr>
            <a:spLocks noGrp="1" noChangeArrowheads="1"/>
          </p:cNvSpPr>
          <p:nvPr>
            <p:ph type="body" idx="1"/>
          </p:nvPr>
        </p:nvSpPr>
        <p:spPr>
          <a:xfrm>
            <a:off x="196948" y="1124744"/>
            <a:ext cx="10096204" cy="5400600"/>
          </a:xfrm>
        </p:spPr>
        <p:txBody>
          <a:bodyPr/>
          <a:lstStyle/>
          <a:p>
            <a:pPr>
              <a:buFontTx/>
              <a:buNone/>
            </a:pPr>
            <a:endParaRPr lang="it-IT" sz="2000" dirty="0"/>
          </a:p>
          <a:p>
            <a:pPr>
              <a:buNone/>
            </a:pPr>
            <a:r>
              <a:rPr lang="it-IT" sz="2000" b="1" dirty="0"/>
              <a:t>INDIVIDUARE</a:t>
            </a:r>
            <a:r>
              <a:rPr lang="it-IT" sz="2000" b="1" dirty="0">
                <a:solidFill>
                  <a:schemeClr val="accent2"/>
                </a:solidFill>
              </a:rPr>
              <a:t> BACINO </a:t>
            </a:r>
            <a:r>
              <a:rPr lang="it-IT" sz="2000" b="1" dirty="0" err="1">
                <a:solidFill>
                  <a:schemeClr val="accent2"/>
                </a:solidFill>
              </a:rPr>
              <a:t>DI</a:t>
            </a:r>
            <a:r>
              <a:rPr lang="it-IT" sz="2000" b="1" dirty="0">
                <a:solidFill>
                  <a:schemeClr val="accent2"/>
                </a:solidFill>
              </a:rPr>
              <a:t> UTENZA</a:t>
            </a:r>
          </a:p>
          <a:p>
            <a:pPr>
              <a:buNone/>
            </a:pPr>
            <a:r>
              <a:rPr lang="it-IT" sz="2000" dirty="0"/>
              <a:t>(OGNI IMPIANTO NE HA UNO) </a:t>
            </a:r>
          </a:p>
          <a:p>
            <a:pPr>
              <a:buNone/>
            </a:pPr>
            <a:r>
              <a:rPr lang="it-IT" sz="2000" dirty="0"/>
              <a:t>GEOMARKETING </a:t>
            </a:r>
          </a:p>
          <a:p>
            <a:pPr>
              <a:buNone/>
            </a:pPr>
            <a:r>
              <a:rPr lang="it-IT" sz="2000" dirty="0"/>
              <a:t>ISOCRONE TEMPI DI PERCORRENZA (6-15 MINUTI) </a:t>
            </a:r>
          </a:p>
          <a:p>
            <a:pPr>
              <a:buNone/>
            </a:pPr>
            <a:endParaRPr lang="it-IT" sz="2000" dirty="0"/>
          </a:p>
          <a:p>
            <a:pPr>
              <a:buNone/>
            </a:pPr>
            <a:r>
              <a:rPr lang="it-IT" sz="2000" b="1" dirty="0"/>
              <a:t>INDIVIDUARE</a:t>
            </a:r>
            <a:r>
              <a:rPr lang="it-IT" sz="2000" b="1" dirty="0">
                <a:solidFill>
                  <a:schemeClr val="accent2"/>
                </a:solidFill>
              </a:rPr>
              <a:t> DOMANDA DI SPORT (REALE E POTENZIALE) </a:t>
            </a:r>
          </a:p>
          <a:p>
            <a:pPr>
              <a:buNone/>
            </a:pPr>
            <a:r>
              <a:rPr lang="it-IT" sz="2000" dirty="0"/>
              <a:t>DEGLI ABITANTI E DEGLI ALTRI CLIENTI (TURISTI, AGONISTI, STAGIONALI, SPETTATORI)</a:t>
            </a:r>
          </a:p>
          <a:p>
            <a:pPr marL="0" indent="0">
              <a:buNone/>
            </a:pPr>
            <a:r>
              <a:rPr lang="it-IT" sz="2000" dirty="0"/>
              <a:t>SI MISURA NON SULL’EVENTO ECCEZIONALE  MA SUL FABBIOSOGNO REALE ANNUALE</a:t>
            </a:r>
          </a:p>
          <a:p>
            <a:pPr marL="0" indent="0">
              <a:buNone/>
            </a:pPr>
            <a:r>
              <a:rPr lang="it-IT" sz="2000" dirty="0"/>
              <a:t>SI CONSIDERA LA FLESSIBILITA’ ADATTABILITA’ POLIVALENZA E POLIFUNZIONALITA DELL’IMPIANTO PER CONTRASTARE LA DINAMICITA’ DELLOFFERTA DI SPORT ( STRUTTURE PROVVISORIE E SMONTABILI </a:t>
            </a:r>
          </a:p>
        </p:txBody>
      </p:sp>
      <p:pic>
        <p:nvPicPr>
          <p:cNvPr id="12293" name="Picture 5" descr="Risultati immagini per ISOCRONE"/>
          <p:cNvPicPr>
            <a:picLocks noChangeAspect="1" noChangeArrowheads="1"/>
          </p:cNvPicPr>
          <p:nvPr/>
        </p:nvPicPr>
        <p:blipFill>
          <a:blip r:embed="rId2" cstate="print"/>
          <a:srcRect/>
          <a:stretch>
            <a:fillRect/>
          </a:stretch>
        </p:blipFill>
        <p:spPr bwMode="auto">
          <a:xfrm>
            <a:off x="6895570" y="1152244"/>
            <a:ext cx="4458230" cy="2420314"/>
          </a:xfrm>
          <a:prstGeom prst="rect">
            <a:avLst/>
          </a:prstGeom>
          <a:noFill/>
        </p:spPr>
      </p:pic>
    </p:spTree>
    <p:extLst>
      <p:ext uri="{BB962C8B-B14F-4D97-AF65-F5344CB8AC3E}">
        <p14:creationId xmlns:p14="http://schemas.microsoft.com/office/powerpoint/2010/main" val="3807624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4" name="Rectangle 14343">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8" name="Rectangle 2"/>
          <p:cNvSpPr>
            <a:spLocks noGrp="1" noChangeArrowheads="1"/>
          </p:cNvSpPr>
          <p:nvPr>
            <p:ph type="title"/>
          </p:nvPr>
        </p:nvSpPr>
        <p:spPr>
          <a:xfrm>
            <a:off x="630936" y="640080"/>
            <a:ext cx="4818888" cy="1481328"/>
          </a:xfrm>
        </p:spPr>
        <p:txBody>
          <a:bodyPr anchor="b">
            <a:normAutofit/>
          </a:bodyPr>
          <a:lstStyle/>
          <a:p>
            <a:r>
              <a:rPr lang="it-IT" sz="5000" b="1"/>
              <a:t>3. CAPACITA’ GESTIONALI </a:t>
            </a:r>
          </a:p>
        </p:txBody>
      </p:sp>
      <p:sp>
        <p:nvSpPr>
          <p:cNvPr id="14346"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9" name="Rectangle 3"/>
          <p:cNvSpPr>
            <a:spLocks noGrp="1" noChangeArrowheads="1"/>
          </p:cNvSpPr>
          <p:nvPr>
            <p:ph type="body" idx="1"/>
          </p:nvPr>
        </p:nvSpPr>
        <p:spPr>
          <a:xfrm>
            <a:off x="630936" y="2660904"/>
            <a:ext cx="4818888" cy="3547872"/>
          </a:xfrm>
        </p:spPr>
        <p:txBody>
          <a:bodyPr anchor="t">
            <a:normAutofit/>
          </a:bodyPr>
          <a:lstStyle/>
          <a:p>
            <a:pPr marL="0" indent="0">
              <a:buNone/>
            </a:pPr>
            <a:endParaRPr lang="it-IT" sz="1700"/>
          </a:p>
          <a:p>
            <a:pPr>
              <a:buFont typeface="Wingdings" pitchFamily="2" charset="2"/>
              <a:buChar char="Ø"/>
            </a:pPr>
            <a:r>
              <a:rPr lang="it-IT" sz="1700"/>
              <a:t>AVERE PERSONE PREPARATE PER GESTIRE GLI IMPIANTI CON UNA PRECISA MISSION E VISION CHE DEVE ESSERE COOINCIDENTE CON QUELLA DELLA SOCIETA’ GESTRICE  </a:t>
            </a:r>
          </a:p>
          <a:p>
            <a:pPr>
              <a:buFont typeface="Wingdings" pitchFamily="2" charset="2"/>
              <a:buChar char="Ø"/>
            </a:pPr>
            <a:r>
              <a:rPr lang="it-IT" sz="1700"/>
              <a:t>L’ IMPIANTO DEVE ESSERE CALIBRATO OLTRE CHE AL FABBISOGNO DI SPORT ANCHE CON LA PRESENZA DI OPERATORI, TECNICI  E MANAGER CON  CAPACITA’ IMPRENDITORIALI</a:t>
            </a:r>
          </a:p>
          <a:p>
            <a:pPr>
              <a:buFont typeface="Wingdings" pitchFamily="2" charset="2"/>
              <a:buChar char="Ø"/>
            </a:pPr>
            <a:r>
              <a:rPr lang="it-IT" sz="1700"/>
              <a:t>10 – 15 % DI STRUTTURE CHIUSE E SOTTOUTILIZZO DEL 30-40%  BISOGNA MIGLIORARE UTILIZZO PATRIMONIO ESISTENTE RISPETTO A NUOVI INTERVENTI</a:t>
            </a:r>
          </a:p>
          <a:p>
            <a:pPr>
              <a:buFontTx/>
              <a:buNone/>
            </a:pPr>
            <a:endParaRPr lang="it-IT" sz="1700"/>
          </a:p>
        </p:txBody>
      </p:sp>
      <p:pic>
        <p:nvPicPr>
          <p:cNvPr id="10242" name="Picture 2" descr="Competenze organizzative: ecco le soft skill più richieste">
            <a:extLst>
              <a:ext uri="{FF2B5EF4-FFF2-40B4-BE49-F238E27FC236}">
                <a16:creationId xmlns:a16="http://schemas.microsoft.com/office/drawing/2014/main" id="{5853526A-27C5-E95C-03D1-DC472A73F22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2187085"/>
            <a:ext cx="5458968" cy="2483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46158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1992313" y="1628774"/>
            <a:ext cx="8064500" cy="4824562"/>
          </a:xfrm>
          <a:prstGeom prst="rect">
            <a:avLst/>
          </a:prstGeom>
        </p:spPr>
        <p:txBody>
          <a:bodyPr/>
          <a:lstStyle/>
          <a:p>
            <a:pPr algn="just"/>
            <a:endParaRPr lang="it-IT" sz="1400" dirty="0"/>
          </a:p>
          <a:p>
            <a:pPr algn="just"/>
            <a:endParaRPr lang="it-IT" sz="1400" dirty="0"/>
          </a:p>
          <a:p>
            <a:pPr indent="-514350" algn="just">
              <a:buClr>
                <a:schemeClr val="accent1"/>
              </a:buClr>
              <a:buSzPct val="70000"/>
              <a:defRPr/>
            </a:pPr>
            <a:r>
              <a:rPr lang="it-IT" altLang="it-IT" sz="2400" dirty="0">
                <a:solidFill>
                  <a:srgbClr val="000000"/>
                </a:solidFill>
              </a:rPr>
              <a:t>.</a:t>
            </a:r>
            <a:endParaRPr lang="it-IT" altLang="it-IT" sz="2200" dirty="0">
              <a:solidFill>
                <a:srgbClr val="000000"/>
              </a:solidFill>
              <a:ea typeface="ＭＳ Ｐゴシック" pitchFamily="34" charset="-128"/>
            </a:endParaRPr>
          </a:p>
        </p:txBody>
      </p:sp>
      <p:sp>
        <p:nvSpPr>
          <p:cNvPr id="32773" name="Segnaposto piè di pagina 4"/>
          <p:cNvSpPr txBox="1">
            <a:spLocks/>
          </p:cNvSpPr>
          <p:nvPr/>
        </p:nvSpPr>
        <p:spPr bwMode="auto">
          <a:xfrm>
            <a:off x="5048250" y="6343650"/>
            <a:ext cx="2127250" cy="469900"/>
          </a:xfrm>
          <a:prstGeom prst="rect">
            <a:avLst/>
          </a:prstGeom>
          <a:noFill/>
          <a:ln w="9525">
            <a:noFill/>
            <a:round/>
            <a:headEnd/>
            <a:tailEnd/>
          </a:ln>
        </p:spPr>
        <p:txBody>
          <a:bodyPr lIns="0" tIns="0" rIns="0" bIns="0" anchor="b"/>
          <a:lstStyle/>
          <a:p>
            <a:pPr algn="ctr">
              <a:lnSpc>
                <a:spcPct val="95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2DA5C1C6-5CC8-4EB5-A7C5-4069C616A8FA}" type="slidenum">
              <a:rPr lang="it-IT" altLang="it-IT" sz="1000">
                <a:latin typeface="Tahoma" pitchFamily="34" charset="0"/>
              </a:rPr>
              <a:pPr algn="ctr">
                <a:lnSpc>
                  <a:spcPct val="95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45</a:t>
            </a:fld>
            <a:endParaRPr lang="it-IT" altLang="it-IT" sz="1000">
              <a:latin typeface="Tahoma" pitchFamily="34" charset="0"/>
            </a:endParaRPr>
          </a:p>
        </p:txBody>
      </p:sp>
      <p:sp>
        <p:nvSpPr>
          <p:cNvPr id="7" name="Rectangle 3"/>
          <p:cNvSpPr txBox="1">
            <a:spLocks noChangeArrowheads="1"/>
          </p:cNvSpPr>
          <p:nvPr/>
        </p:nvSpPr>
        <p:spPr>
          <a:xfrm>
            <a:off x="757065" y="1476548"/>
            <a:ext cx="8229600" cy="4929188"/>
          </a:xfrm>
          <a:prstGeom prst="rect">
            <a:avLst/>
          </a:prstGeom>
        </p:spPr>
        <p:txBody>
          <a:bodyPr/>
          <a:lstStyle/>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2000" dirty="0"/>
              <a:t>È IL MOTORE DELLA STRUTTURA </a:t>
            </a:r>
            <a:r>
              <a:rPr lang="it-IT" sz="2000" dirty="0" err="1"/>
              <a:t>SPORTIVA…</a:t>
            </a:r>
            <a:r>
              <a:rPr lang="it-IT" sz="2000" dirty="0"/>
              <a:t>. DEVE VIVERLA PER CAPIRE E AGIRE</a:t>
            </a:r>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endParaRPr lang="it-IT" sz="2000" dirty="0"/>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2000" dirty="0"/>
              <a:t>E’ FINITA L’EPOCA DEL VOLONTARISMO SPECIALMENTE SUGLI IMPIANTI</a:t>
            </a:r>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endParaRPr lang="it-IT" sz="2000" dirty="0"/>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2000" dirty="0"/>
              <a:t>L’IMPIANTO E’ UN IMPRESA A CONTATTO CON IL MERCATO, CON TUTTA UNA SERIE </a:t>
            </a:r>
            <a:r>
              <a:rPr lang="it-IT" sz="2000" dirty="0" err="1"/>
              <a:t>DI</a:t>
            </a:r>
            <a:r>
              <a:rPr lang="it-IT" sz="2000" dirty="0"/>
              <a:t> FUNZIONI FONDAMENTALI DA SVOLGERE IN UN AMBIENTE MUTEVOLE ED IN CONTINUA TRASFORMAZIONE</a:t>
            </a:r>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endParaRPr lang="it-IT" sz="2000" dirty="0"/>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2000" dirty="0"/>
              <a:t>DEVE ESSERE IL PIU PREPARATO </a:t>
            </a:r>
            <a:r>
              <a:rPr lang="it-IT" sz="2000" dirty="0" err="1"/>
              <a:t>DI</a:t>
            </a:r>
            <a:r>
              <a:rPr lang="it-IT" sz="2000" dirty="0"/>
              <a:t> TUTTI CONOSCERE LO SPORT E L’ECONOMICITA’ DELLA GESTIONE</a:t>
            </a:r>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endParaRPr lang="it-IT" sz="2000" dirty="0"/>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2000" dirty="0"/>
              <a:t>GESTISCE PERSONALE</a:t>
            </a:r>
          </a:p>
        </p:txBody>
      </p:sp>
      <p:sp>
        <p:nvSpPr>
          <p:cNvPr id="3" name="CasellaDiTesto 2">
            <a:extLst>
              <a:ext uri="{FF2B5EF4-FFF2-40B4-BE49-F238E27FC236}">
                <a16:creationId xmlns:a16="http://schemas.microsoft.com/office/drawing/2014/main" id="{0D1E50A0-54F9-ACA3-28E0-98A676D59472}"/>
              </a:ext>
            </a:extLst>
          </p:cNvPr>
          <p:cNvSpPr txBox="1"/>
          <p:nvPr/>
        </p:nvSpPr>
        <p:spPr>
          <a:xfrm>
            <a:off x="560561" y="216972"/>
            <a:ext cx="8064500" cy="584775"/>
          </a:xfrm>
          <a:prstGeom prst="rect">
            <a:avLst/>
          </a:prstGeom>
          <a:noFill/>
        </p:spPr>
        <p:txBody>
          <a:bodyPr wrap="square">
            <a:spAutoFit/>
          </a:bodyPr>
          <a:lstStyle/>
          <a:p>
            <a:r>
              <a:rPr lang="it-IT" sz="3200" b="1" dirty="0">
                <a:solidFill>
                  <a:srgbClr val="FF0000"/>
                </a:solidFill>
                <a:latin typeface="+mj-lt"/>
              </a:rPr>
              <a:t>6. RESPONSABILE IMPIANTO SPORTIVO</a:t>
            </a:r>
          </a:p>
        </p:txBody>
      </p:sp>
      <p:pic>
        <p:nvPicPr>
          <p:cNvPr id="11266" name="Picture 2" descr="Incarico di Responsabile: inconferibilità per il professionista esterno  della p.a. - Self - Servizi e Corsi di Formazione per Enti Locali e  Pubblica Amministrazione">
            <a:extLst>
              <a:ext uri="{FF2B5EF4-FFF2-40B4-BE49-F238E27FC236}">
                <a16:creationId xmlns:a16="http://schemas.microsoft.com/office/drawing/2014/main" id="{782992C1-1C76-A5AE-A012-1C7EE06F8B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4761" y="4259436"/>
            <a:ext cx="3797300" cy="214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5151771"/>
      </p:ext>
    </p:extLst>
  </p:cSld>
  <p:clrMapOvr>
    <a:masterClrMapping/>
  </p:clrMapOvr>
  <p:transition>
    <p:strips dir="r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1992313" y="1628774"/>
            <a:ext cx="8064500" cy="4824562"/>
          </a:xfrm>
          <a:prstGeom prst="rect">
            <a:avLst/>
          </a:prstGeom>
        </p:spPr>
        <p:txBody>
          <a:bodyPr/>
          <a:lstStyle/>
          <a:p>
            <a:pPr algn="just"/>
            <a:endParaRPr lang="it-IT" sz="1400" dirty="0"/>
          </a:p>
          <a:p>
            <a:pPr algn="just"/>
            <a:endParaRPr lang="it-IT" sz="1400" dirty="0"/>
          </a:p>
          <a:p>
            <a:pPr indent="-514350" algn="just">
              <a:buClr>
                <a:schemeClr val="accent1"/>
              </a:buClr>
              <a:buSzPct val="70000"/>
              <a:defRPr/>
            </a:pPr>
            <a:r>
              <a:rPr lang="it-IT" altLang="it-IT" sz="2400" dirty="0">
                <a:solidFill>
                  <a:srgbClr val="000000"/>
                </a:solidFill>
              </a:rPr>
              <a:t>.</a:t>
            </a:r>
            <a:endParaRPr lang="it-IT" altLang="it-IT" sz="2200" dirty="0">
              <a:solidFill>
                <a:srgbClr val="000000"/>
              </a:solidFill>
              <a:ea typeface="ＭＳ Ｐゴシック" pitchFamily="34" charset="-128"/>
            </a:endParaRPr>
          </a:p>
        </p:txBody>
      </p:sp>
      <p:sp>
        <p:nvSpPr>
          <p:cNvPr id="32773" name="Segnaposto piè di pagina 4"/>
          <p:cNvSpPr txBox="1">
            <a:spLocks/>
          </p:cNvSpPr>
          <p:nvPr/>
        </p:nvSpPr>
        <p:spPr bwMode="auto">
          <a:xfrm>
            <a:off x="5048250" y="6343650"/>
            <a:ext cx="2127250" cy="469900"/>
          </a:xfrm>
          <a:prstGeom prst="rect">
            <a:avLst/>
          </a:prstGeom>
          <a:noFill/>
          <a:ln w="9525">
            <a:noFill/>
            <a:round/>
            <a:headEnd/>
            <a:tailEnd/>
          </a:ln>
        </p:spPr>
        <p:txBody>
          <a:bodyPr lIns="0" tIns="0" rIns="0" bIns="0" anchor="b"/>
          <a:lstStyle/>
          <a:p>
            <a:pPr algn="ctr">
              <a:lnSpc>
                <a:spcPct val="95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2DA5C1C6-5CC8-4EB5-A7C5-4069C616A8FA}" type="slidenum">
              <a:rPr lang="it-IT" altLang="it-IT" sz="1000">
                <a:latin typeface="Tahoma" pitchFamily="34" charset="0"/>
              </a:rPr>
              <a:pPr algn="ctr">
                <a:lnSpc>
                  <a:spcPct val="95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46</a:t>
            </a:fld>
            <a:endParaRPr lang="it-IT" altLang="it-IT" sz="1000">
              <a:latin typeface="Tahoma" pitchFamily="34" charset="0"/>
            </a:endParaRPr>
          </a:p>
        </p:txBody>
      </p:sp>
      <p:sp>
        <p:nvSpPr>
          <p:cNvPr id="7" name="Rectangle 3"/>
          <p:cNvSpPr txBox="1">
            <a:spLocks noChangeArrowheads="1"/>
          </p:cNvSpPr>
          <p:nvPr/>
        </p:nvSpPr>
        <p:spPr>
          <a:xfrm>
            <a:off x="379828" y="836712"/>
            <a:ext cx="9553284" cy="5506938"/>
          </a:xfrm>
          <a:prstGeom prst="rect">
            <a:avLst/>
          </a:prstGeom>
        </p:spPr>
        <p:txBody>
          <a:bodyPr/>
          <a:lstStyle/>
          <a:p>
            <a:pPr marL="342900" indent="-342900" eaLnBrk="0" fontAlgn="base" hangingPunct="0">
              <a:lnSpc>
                <a:spcPct val="80000"/>
              </a:lnSpc>
              <a:spcBef>
                <a:spcPct val="20000"/>
              </a:spcBef>
              <a:spcAft>
                <a:spcPct val="0"/>
              </a:spcAft>
              <a:buClr>
                <a:schemeClr val="accent1"/>
              </a:buClr>
              <a:buSzPct val="70000"/>
              <a:defRPr/>
            </a:pPr>
            <a:endParaRPr lang="it-IT" sz="1200" dirty="0">
              <a:solidFill>
                <a:schemeClr val="tx2"/>
              </a:solidFill>
            </a:endParaRPr>
          </a:p>
          <a:p>
            <a:pPr>
              <a:lnSpc>
                <a:spcPct val="90000"/>
              </a:lnSpc>
            </a:pPr>
            <a:endParaRPr lang="it-IT" sz="1200" dirty="0"/>
          </a:p>
          <a:p>
            <a:pPr>
              <a:lnSpc>
                <a:spcPct val="90000"/>
              </a:lnSpc>
            </a:pPr>
            <a:r>
              <a:rPr lang="it-IT" sz="1200" b="1" dirty="0">
                <a:solidFill>
                  <a:srgbClr val="FF0000"/>
                </a:solidFill>
              </a:rPr>
              <a:t>KNOW</a:t>
            </a:r>
          </a:p>
          <a:p>
            <a:pPr>
              <a:lnSpc>
                <a:spcPct val="90000"/>
              </a:lnSpc>
            </a:pPr>
            <a:r>
              <a:rPr lang="it-IT" sz="1200" dirty="0"/>
              <a:t> </a:t>
            </a:r>
          </a:p>
          <a:p>
            <a:pPr marL="171450" indent="-171450">
              <a:lnSpc>
                <a:spcPct val="90000"/>
              </a:lnSpc>
              <a:buFont typeface="Wingdings" pitchFamily="2" charset="2"/>
              <a:buChar char="Ø"/>
            </a:pPr>
            <a:r>
              <a:rPr lang="it-IT" sz="1400" dirty="0"/>
              <a:t>Prima </a:t>
            </a:r>
            <a:r>
              <a:rPr lang="it-IT" sz="1400" dirty="0" err="1"/>
              <a:t>Isef</a:t>
            </a:r>
            <a:r>
              <a:rPr lang="it-IT" sz="1400" dirty="0"/>
              <a:t> oggi alcuni Corsi di Laurea di Scienze Motorie</a:t>
            </a:r>
          </a:p>
          <a:p>
            <a:pPr marL="171450" indent="-171450">
              <a:lnSpc>
                <a:spcPct val="90000"/>
              </a:lnSpc>
              <a:buFont typeface="Wingdings" pitchFamily="2" charset="2"/>
              <a:buChar char="Ø"/>
            </a:pPr>
            <a:r>
              <a:rPr lang="it-IT" sz="1400" dirty="0"/>
              <a:t>Vari Master con accessi Universitari  </a:t>
            </a:r>
            <a:r>
              <a:rPr lang="it-IT" sz="1400" i="1" dirty="0"/>
              <a:t> </a:t>
            </a:r>
          </a:p>
          <a:p>
            <a:pPr marL="171450" indent="-171450">
              <a:lnSpc>
                <a:spcPct val="90000"/>
              </a:lnSpc>
              <a:buFont typeface="Wingdings" pitchFamily="2" charset="2"/>
              <a:buChar char="Ø"/>
            </a:pPr>
            <a:r>
              <a:rPr lang="it-IT" sz="1400" dirty="0"/>
              <a:t>Corsi professionali Istituzionali ( Provincie, Comuni </a:t>
            </a:r>
            <a:r>
              <a:rPr lang="it-IT" sz="1400" dirty="0" err="1"/>
              <a:t>ecc</a:t>
            </a:r>
            <a:r>
              <a:rPr lang="it-IT" sz="1400" dirty="0"/>
              <a:t>) </a:t>
            </a:r>
          </a:p>
          <a:p>
            <a:pPr marL="171450" indent="-171450">
              <a:lnSpc>
                <a:spcPct val="90000"/>
              </a:lnSpc>
              <a:buFont typeface="Wingdings" pitchFamily="2" charset="2"/>
              <a:buChar char="Ø"/>
            </a:pPr>
            <a:r>
              <a:rPr lang="it-IT" sz="1400" dirty="0"/>
              <a:t>Scuola dello Sport del Coni e varie </a:t>
            </a:r>
          </a:p>
          <a:p>
            <a:pPr marL="171450" indent="-171450">
              <a:lnSpc>
                <a:spcPct val="90000"/>
              </a:lnSpc>
              <a:buFont typeface="Wingdings" pitchFamily="2" charset="2"/>
              <a:buChar char="Ø"/>
            </a:pPr>
            <a:r>
              <a:rPr lang="it-IT" sz="1400" dirty="0"/>
              <a:t>Federazioni ed Enti di Promozione Sportiva</a:t>
            </a:r>
          </a:p>
          <a:p>
            <a:pPr marL="171450" indent="-171450">
              <a:lnSpc>
                <a:spcPct val="90000"/>
              </a:lnSpc>
              <a:buFont typeface="Wingdings" pitchFamily="2" charset="2"/>
              <a:buChar char="Ø"/>
            </a:pPr>
            <a:r>
              <a:rPr lang="it-IT" sz="1400" dirty="0"/>
              <a:t>Corsi Privati Specialistici </a:t>
            </a:r>
            <a:endParaRPr lang="it-IT" sz="1400" b="1" dirty="0">
              <a:solidFill>
                <a:schemeClr val="tx2"/>
              </a:solidFill>
            </a:endParaRPr>
          </a:p>
          <a:p>
            <a:pPr marL="342900" indent="-342900" eaLnBrk="0" fontAlgn="base" hangingPunct="0">
              <a:lnSpc>
                <a:spcPct val="80000"/>
              </a:lnSpc>
              <a:spcBef>
                <a:spcPct val="20000"/>
              </a:spcBef>
              <a:spcAft>
                <a:spcPct val="0"/>
              </a:spcAft>
              <a:buClr>
                <a:schemeClr val="accent1"/>
              </a:buClr>
              <a:buSzPct val="70000"/>
              <a:defRPr/>
            </a:pPr>
            <a:endParaRPr lang="it-IT" sz="1200" dirty="0">
              <a:solidFill>
                <a:schemeClr val="tx2"/>
              </a:solidFill>
            </a:endParaRPr>
          </a:p>
          <a:p>
            <a:pPr marL="342900" indent="-342900" eaLnBrk="0" fontAlgn="base" hangingPunct="0">
              <a:lnSpc>
                <a:spcPct val="80000"/>
              </a:lnSpc>
              <a:spcBef>
                <a:spcPct val="20000"/>
              </a:spcBef>
              <a:spcAft>
                <a:spcPct val="0"/>
              </a:spcAft>
              <a:buClr>
                <a:schemeClr val="accent1"/>
              </a:buClr>
              <a:buSzPct val="70000"/>
              <a:defRPr/>
            </a:pPr>
            <a:endParaRPr lang="it-IT" sz="1200" dirty="0">
              <a:solidFill>
                <a:schemeClr val="tx2"/>
              </a:solidFill>
            </a:endParaRPr>
          </a:p>
          <a:p>
            <a:pPr marL="342900" indent="-342900" eaLnBrk="0" fontAlgn="base" hangingPunct="0">
              <a:lnSpc>
                <a:spcPct val="80000"/>
              </a:lnSpc>
              <a:spcBef>
                <a:spcPct val="20000"/>
              </a:spcBef>
              <a:spcAft>
                <a:spcPct val="0"/>
              </a:spcAft>
              <a:buClr>
                <a:schemeClr val="accent1"/>
              </a:buClr>
              <a:buSzPct val="70000"/>
              <a:defRPr/>
            </a:pPr>
            <a:r>
              <a:rPr lang="it-IT" sz="1200" b="1" dirty="0">
                <a:solidFill>
                  <a:srgbClr val="FF0000"/>
                </a:solidFill>
              </a:rPr>
              <a:t>KNOW HOW</a:t>
            </a:r>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1400" dirty="0"/>
              <a:t>Gestire un bilancio e applicare le normative fiscali</a:t>
            </a:r>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1400" dirty="0"/>
              <a:t>Creare un piano di marketing</a:t>
            </a:r>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1400" dirty="0"/>
              <a:t>Analizzare le risorse e le </a:t>
            </a:r>
            <a:r>
              <a:rPr lang="it-IT" sz="1400" dirty="0" err="1"/>
              <a:t>realta’</a:t>
            </a:r>
            <a:r>
              <a:rPr lang="it-IT" sz="1400" dirty="0"/>
              <a:t> del territorio</a:t>
            </a:r>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1400" dirty="0"/>
              <a:t>Fare la pianificazione dello sviluppo</a:t>
            </a:r>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1400" dirty="0"/>
              <a:t>Reclutare e motivare i collaboratori </a:t>
            </a:r>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1400" dirty="0"/>
              <a:t>Curare l’immagine presso i media e trovare gli sponsor</a:t>
            </a:r>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1400" dirty="0"/>
              <a:t>Impostare i programmi di formazione</a:t>
            </a:r>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1400" dirty="0"/>
              <a:t>Promuovere l’</a:t>
            </a:r>
            <a:r>
              <a:rPr lang="it-IT" sz="1400" dirty="0" err="1"/>
              <a:t>attivita</a:t>
            </a:r>
            <a:r>
              <a:rPr lang="it-IT" sz="1400" dirty="0"/>
              <a:t> </a:t>
            </a:r>
            <a:r>
              <a:rPr lang="it-IT" sz="1400" dirty="0" err="1"/>
              <a:t>sportiiva</a:t>
            </a:r>
            <a:endParaRPr lang="it-IT" sz="1400" dirty="0"/>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1400" dirty="0"/>
              <a:t>Organizzare </a:t>
            </a:r>
            <a:r>
              <a:rPr lang="it-IT" sz="1400" dirty="0" err="1"/>
              <a:t>l’attivita’</a:t>
            </a:r>
            <a:r>
              <a:rPr lang="it-IT" sz="1400" dirty="0"/>
              <a:t> dei collaboratori</a:t>
            </a:r>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1400" dirty="0"/>
              <a:t>Organizzare manifestazioni sportive</a:t>
            </a:r>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1400" dirty="0"/>
              <a:t>Curare la </a:t>
            </a:r>
            <a:r>
              <a:rPr lang="it-IT" sz="1400" dirty="0" err="1"/>
              <a:t>funzionalita</a:t>
            </a:r>
            <a:r>
              <a:rPr lang="it-IT" sz="1400" dirty="0"/>
              <a:t> dei servizi </a:t>
            </a:r>
          </a:p>
          <a:p>
            <a:pPr marL="342900" indent="-342900" eaLnBrk="0" fontAlgn="base" hangingPunct="0">
              <a:lnSpc>
                <a:spcPct val="80000"/>
              </a:lnSpc>
              <a:spcBef>
                <a:spcPct val="20000"/>
              </a:spcBef>
              <a:spcAft>
                <a:spcPct val="0"/>
              </a:spcAft>
              <a:buClr>
                <a:schemeClr val="accent1"/>
              </a:buClr>
              <a:buSzPct val="70000"/>
              <a:buFont typeface="Wingdings" pitchFamily="2" charset="2"/>
              <a:buChar char="Ø"/>
              <a:defRPr/>
            </a:pPr>
            <a:r>
              <a:rPr lang="it-IT" sz="1400" dirty="0"/>
              <a:t>Stabilire e mantenere relazioni con le istituzioni </a:t>
            </a:r>
          </a:p>
          <a:p>
            <a:pPr marL="342900" indent="-342900" eaLnBrk="0" fontAlgn="base" hangingPunct="0">
              <a:lnSpc>
                <a:spcPct val="80000"/>
              </a:lnSpc>
              <a:spcBef>
                <a:spcPct val="20000"/>
              </a:spcBef>
              <a:spcAft>
                <a:spcPct val="0"/>
              </a:spcAft>
              <a:buClr>
                <a:schemeClr val="accent1"/>
              </a:buClr>
              <a:buSzPct val="70000"/>
              <a:buFontTx/>
              <a:buChar char="-"/>
              <a:defRPr/>
            </a:pPr>
            <a:endParaRPr lang="it-IT" sz="1200" b="1" dirty="0">
              <a:solidFill>
                <a:schemeClr val="tx2"/>
              </a:solidFill>
            </a:endParaRPr>
          </a:p>
          <a:p>
            <a:pPr marL="342900" indent="-342900" eaLnBrk="0" fontAlgn="base" hangingPunct="0">
              <a:lnSpc>
                <a:spcPct val="80000"/>
              </a:lnSpc>
              <a:spcBef>
                <a:spcPct val="20000"/>
              </a:spcBef>
              <a:spcAft>
                <a:spcPct val="0"/>
              </a:spcAft>
              <a:buClr>
                <a:schemeClr val="accent1"/>
              </a:buClr>
              <a:buSzPct val="70000"/>
              <a:buFontTx/>
              <a:buChar char="-"/>
              <a:defRPr/>
            </a:pPr>
            <a:endParaRPr lang="it-IT" sz="1200" b="1" dirty="0">
              <a:solidFill>
                <a:schemeClr val="tx2"/>
              </a:solidFill>
            </a:endParaRPr>
          </a:p>
          <a:p>
            <a:pPr marL="342900" indent="-342900" eaLnBrk="0" fontAlgn="base" hangingPunct="0">
              <a:lnSpc>
                <a:spcPct val="80000"/>
              </a:lnSpc>
              <a:spcBef>
                <a:spcPct val="20000"/>
              </a:spcBef>
              <a:spcAft>
                <a:spcPct val="0"/>
              </a:spcAft>
              <a:buClr>
                <a:schemeClr val="accent1"/>
              </a:buClr>
              <a:buSzPct val="70000"/>
              <a:buFontTx/>
              <a:buChar char="-"/>
              <a:defRPr/>
            </a:pPr>
            <a:endParaRPr lang="it-IT" sz="1200" b="1" dirty="0">
              <a:solidFill>
                <a:schemeClr val="tx2"/>
              </a:solidFill>
            </a:endParaRPr>
          </a:p>
          <a:p>
            <a:pPr>
              <a:lnSpc>
                <a:spcPct val="90000"/>
              </a:lnSpc>
            </a:pPr>
            <a:r>
              <a:rPr lang="it-IT" sz="1400" dirty="0"/>
              <a:t> </a:t>
            </a:r>
          </a:p>
          <a:p>
            <a:pPr marL="342900" indent="-342900" eaLnBrk="0" fontAlgn="base" hangingPunct="0">
              <a:lnSpc>
                <a:spcPct val="80000"/>
              </a:lnSpc>
              <a:spcBef>
                <a:spcPct val="20000"/>
              </a:spcBef>
              <a:spcAft>
                <a:spcPct val="0"/>
              </a:spcAft>
              <a:buClr>
                <a:schemeClr val="accent1"/>
              </a:buClr>
              <a:buSzPct val="70000"/>
              <a:buFont typeface="Wingdings 2" pitchFamily="18" charset="2"/>
              <a:buChar char=""/>
              <a:defRPr/>
            </a:pPr>
            <a:endParaRPr lang="it-IT" sz="1400" b="1" dirty="0">
              <a:solidFill>
                <a:schemeClr val="tx2"/>
              </a:solidFill>
            </a:endParaRPr>
          </a:p>
        </p:txBody>
      </p:sp>
      <p:pic>
        <p:nvPicPr>
          <p:cNvPr id="2050" name="Picture 2" descr="C:\Users\ASUS\Downloads\fotosport\images (3).jpg"/>
          <p:cNvPicPr>
            <a:picLocks noChangeAspect="1" noChangeArrowheads="1"/>
          </p:cNvPicPr>
          <p:nvPr/>
        </p:nvPicPr>
        <p:blipFill>
          <a:blip r:embed="rId2" cstate="print"/>
          <a:srcRect/>
          <a:stretch>
            <a:fillRect/>
          </a:stretch>
        </p:blipFill>
        <p:spPr bwMode="auto">
          <a:xfrm>
            <a:off x="8504362" y="3570522"/>
            <a:ext cx="2857500" cy="1600200"/>
          </a:xfrm>
          <a:prstGeom prst="rect">
            <a:avLst/>
          </a:prstGeom>
          <a:noFill/>
        </p:spPr>
      </p:pic>
      <p:pic>
        <p:nvPicPr>
          <p:cNvPr id="2051" name="Picture 3" descr="C:\Users\ASUS\Downloads\fotosport\piscinagelso.jpg"/>
          <p:cNvPicPr>
            <a:picLocks noChangeAspect="1" noChangeArrowheads="1"/>
          </p:cNvPicPr>
          <p:nvPr/>
        </p:nvPicPr>
        <p:blipFill>
          <a:blip r:embed="rId3" cstate="print"/>
          <a:srcRect/>
          <a:stretch>
            <a:fillRect/>
          </a:stretch>
        </p:blipFill>
        <p:spPr bwMode="auto">
          <a:xfrm>
            <a:off x="5314888" y="3985468"/>
            <a:ext cx="4080495" cy="1997968"/>
          </a:xfrm>
          <a:prstGeom prst="rect">
            <a:avLst/>
          </a:prstGeom>
          <a:noFill/>
        </p:spPr>
      </p:pic>
      <p:sp>
        <p:nvSpPr>
          <p:cNvPr id="2" name="CasellaDiTesto 1">
            <a:extLst>
              <a:ext uri="{FF2B5EF4-FFF2-40B4-BE49-F238E27FC236}">
                <a16:creationId xmlns:a16="http://schemas.microsoft.com/office/drawing/2014/main" id="{3080C231-EFCF-4370-82D8-6324B6CA9A15}"/>
              </a:ext>
            </a:extLst>
          </p:cNvPr>
          <p:cNvSpPr txBox="1"/>
          <p:nvPr/>
        </p:nvSpPr>
        <p:spPr>
          <a:xfrm>
            <a:off x="531781" y="98715"/>
            <a:ext cx="8064500" cy="584775"/>
          </a:xfrm>
          <a:prstGeom prst="rect">
            <a:avLst/>
          </a:prstGeom>
          <a:noFill/>
        </p:spPr>
        <p:txBody>
          <a:bodyPr wrap="square">
            <a:spAutoFit/>
          </a:bodyPr>
          <a:lstStyle/>
          <a:p>
            <a:r>
              <a:rPr lang="it-IT" sz="3200" b="1" dirty="0">
                <a:solidFill>
                  <a:srgbClr val="FF0000"/>
                </a:solidFill>
                <a:latin typeface="+mj-lt"/>
              </a:rPr>
              <a:t>6. RESPONSABILE IMPIANTO SPORTIVO</a:t>
            </a:r>
          </a:p>
        </p:txBody>
      </p:sp>
      <p:pic>
        <p:nvPicPr>
          <p:cNvPr id="12290" name="Picture 2" descr="Che cos'è e importanza del Know-how aziendale | Informatica e Ingegneria  Online">
            <a:extLst>
              <a:ext uri="{FF2B5EF4-FFF2-40B4-BE49-F238E27FC236}">
                <a16:creationId xmlns:a16="http://schemas.microsoft.com/office/drawing/2014/main" id="{51697920-B18A-B3EF-68D1-091B3F644EF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078"/>
          <a:stretch/>
        </p:blipFill>
        <p:spPr bwMode="auto">
          <a:xfrm>
            <a:off x="8316509" y="305150"/>
            <a:ext cx="3045353" cy="1997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204071"/>
      </p:ext>
    </p:extLst>
  </p:cSld>
  <p:clrMapOvr>
    <a:masterClrMapping/>
  </p:clrMapOvr>
  <p:transition>
    <p:strips dir="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215640" y="188350"/>
            <a:ext cx="5154637" cy="985373"/>
          </a:xfrm>
        </p:spPr>
        <p:txBody>
          <a:bodyPr/>
          <a:lstStyle/>
          <a:p>
            <a:r>
              <a:rPr lang="it-IT" sz="2800" b="1" dirty="0">
                <a:solidFill>
                  <a:srgbClr val="FF0000"/>
                </a:solidFill>
              </a:rPr>
              <a:t>7. PROGETTAZIONE E GESTIONE</a:t>
            </a:r>
          </a:p>
        </p:txBody>
      </p:sp>
      <p:sp>
        <p:nvSpPr>
          <p:cNvPr id="9219" name="Rectangle 3"/>
          <p:cNvSpPr>
            <a:spLocks noGrp="1" noChangeArrowheads="1"/>
          </p:cNvSpPr>
          <p:nvPr>
            <p:ph type="body" idx="1"/>
          </p:nvPr>
        </p:nvSpPr>
        <p:spPr>
          <a:xfrm>
            <a:off x="39272" y="1227545"/>
            <a:ext cx="7555524" cy="3494700"/>
          </a:xfrm>
        </p:spPr>
        <p:txBody>
          <a:bodyPr>
            <a:normAutofit/>
          </a:bodyPr>
          <a:lstStyle/>
          <a:p>
            <a:pPr>
              <a:lnSpc>
                <a:spcPct val="90000"/>
              </a:lnSpc>
              <a:buFont typeface="Wingdings" pitchFamily="2" charset="2"/>
              <a:buChar char="Ø"/>
            </a:pPr>
            <a:r>
              <a:rPr lang="it-IT" sz="1600" b="1" dirty="0"/>
              <a:t>POLIVALENZA </a:t>
            </a:r>
            <a:r>
              <a:rPr lang="it-IT" sz="1600" dirty="0"/>
              <a:t>: SERVE PIU’ DISCIPLINE SPORTIVE E CONSENTE MAGGIOR FLESSIBILITÀ D’USO</a:t>
            </a:r>
          </a:p>
          <a:p>
            <a:pPr>
              <a:lnSpc>
                <a:spcPct val="90000"/>
              </a:lnSpc>
              <a:buFont typeface="Wingdings" pitchFamily="2" charset="2"/>
              <a:buChar char="Ø"/>
            </a:pPr>
            <a:r>
              <a:rPr lang="it-IT" sz="1600" b="1" dirty="0"/>
              <a:t>SOLUZIONI DISTRIBUTIVE</a:t>
            </a:r>
            <a:r>
              <a:rPr lang="it-IT" sz="1600" dirty="0"/>
              <a:t>: CORRELAZIONE TRA LE VARIE UNITA’ AMBIENTALI </a:t>
            </a:r>
            <a:r>
              <a:rPr lang="it-IT" sz="1600" dirty="0" err="1"/>
              <a:t>DI</a:t>
            </a:r>
            <a:r>
              <a:rPr lang="it-IT" sz="1600" dirty="0"/>
              <a:t> UN IMPIANTO CHE NE CONDIZIONANO LA POSSIBILITA’ </a:t>
            </a:r>
            <a:r>
              <a:rPr lang="it-IT" sz="1600" dirty="0" err="1"/>
              <a:t>DI</a:t>
            </a:r>
            <a:r>
              <a:rPr lang="it-IT" sz="1600" dirty="0"/>
              <a:t> UTILIZZO E MINOR SPESA CIOE’: </a:t>
            </a:r>
          </a:p>
          <a:p>
            <a:pPr lvl="1">
              <a:buFont typeface="Wingdings" pitchFamily="2" charset="2"/>
              <a:buChar char="Ø"/>
            </a:pPr>
            <a:r>
              <a:rPr lang="it-IT" sz="1600" dirty="0"/>
              <a:t>CONFORMATE IN MODO DA CONSENTIRE LO SVOLGIMENTO </a:t>
            </a:r>
            <a:r>
              <a:rPr lang="it-IT" sz="1600" dirty="0" err="1"/>
              <a:t>DI</a:t>
            </a:r>
            <a:r>
              <a:rPr lang="it-IT" sz="1600" dirty="0"/>
              <a:t> ATTIVITA’ SPORTIVE ( DIMENSIONI ECC.)</a:t>
            </a:r>
          </a:p>
          <a:p>
            <a:pPr lvl="1">
              <a:buFont typeface="Wingdings" pitchFamily="2" charset="2"/>
              <a:buChar char="Ø"/>
            </a:pPr>
            <a:r>
              <a:rPr lang="it-IT" sz="1600" dirty="0"/>
              <a:t>OPPORTUNAMENTE ATTREZZATE( ATTREZZATURE FISSE E </a:t>
            </a:r>
            <a:r>
              <a:rPr lang="it-IT" sz="1600" dirty="0" err="1"/>
              <a:t>MOBILI……</a:t>
            </a:r>
            <a:r>
              <a:rPr lang="it-IT" sz="1600" dirty="0"/>
              <a:t>)</a:t>
            </a:r>
          </a:p>
          <a:p>
            <a:pPr lvl="1">
              <a:buFont typeface="Wingdings" pitchFamily="2" charset="2"/>
              <a:buChar char="Ø"/>
            </a:pPr>
            <a:r>
              <a:rPr lang="it-IT" sz="1600" dirty="0"/>
              <a:t>CORRELATE IN MODO IDONEO PER IL REGOLARE FUNZIONAMENTO ( PERCORSI ATLETI PUBBLICO PERSONALE)</a:t>
            </a:r>
          </a:p>
          <a:p>
            <a:pPr>
              <a:lnSpc>
                <a:spcPct val="90000"/>
              </a:lnSpc>
              <a:buFont typeface="Wingdings" pitchFamily="2" charset="2"/>
              <a:buChar char="Ø"/>
            </a:pPr>
            <a:r>
              <a:rPr lang="it-IT" sz="1600" b="1" dirty="0"/>
              <a:t>AUTOMATISMI </a:t>
            </a:r>
            <a:r>
              <a:rPr lang="it-IT" sz="1600" dirty="0"/>
              <a:t>PER RIDURRE INCIDENZA PERSONALE ( TORNELLO</a:t>
            </a:r>
          </a:p>
          <a:p>
            <a:pPr>
              <a:lnSpc>
                <a:spcPct val="90000"/>
              </a:lnSpc>
              <a:buFont typeface="Wingdings" pitchFamily="2" charset="2"/>
              <a:buChar char="Ø"/>
            </a:pPr>
            <a:r>
              <a:rPr lang="it-IT" sz="1600" dirty="0"/>
              <a:t>SERVIZI ACCESSORI ( BAR, LOCALI COMMERCIALI ECC, PUBBLICITA’)</a:t>
            </a:r>
          </a:p>
          <a:p>
            <a:pPr>
              <a:lnSpc>
                <a:spcPct val="90000"/>
              </a:lnSpc>
              <a:buFont typeface="Wingdings" pitchFamily="2" charset="2"/>
              <a:buChar char="Ø"/>
            </a:pPr>
            <a:endParaRPr lang="it-IT" sz="1600" dirty="0"/>
          </a:p>
          <a:p>
            <a:pPr>
              <a:lnSpc>
                <a:spcPct val="90000"/>
              </a:lnSpc>
              <a:buFont typeface="Wingdings" pitchFamily="2" charset="2"/>
              <a:buChar char="Ø"/>
            </a:pPr>
            <a:endParaRPr lang="it-IT" sz="1600" dirty="0"/>
          </a:p>
          <a:p>
            <a:pPr>
              <a:lnSpc>
                <a:spcPct val="90000"/>
              </a:lnSpc>
              <a:buFont typeface="Wingdings" pitchFamily="2" charset="2"/>
              <a:buChar char="Ø"/>
            </a:pPr>
            <a:endParaRPr lang="it-IT" sz="1600" dirty="0"/>
          </a:p>
        </p:txBody>
      </p:sp>
      <p:sp>
        <p:nvSpPr>
          <p:cNvPr id="3" name="CasellaDiTesto 2">
            <a:extLst>
              <a:ext uri="{FF2B5EF4-FFF2-40B4-BE49-F238E27FC236}">
                <a16:creationId xmlns:a16="http://schemas.microsoft.com/office/drawing/2014/main" id="{69B8A4C6-9FD3-33E1-EAB1-946AAD165074}"/>
              </a:ext>
            </a:extLst>
          </p:cNvPr>
          <p:cNvSpPr txBox="1"/>
          <p:nvPr/>
        </p:nvSpPr>
        <p:spPr>
          <a:xfrm>
            <a:off x="4329332" y="945675"/>
            <a:ext cx="2690446" cy="369332"/>
          </a:xfrm>
          <a:prstGeom prst="rect">
            <a:avLst/>
          </a:prstGeom>
          <a:noFill/>
        </p:spPr>
        <p:txBody>
          <a:bodyPr wrap="square">
            <a:spAutoFit/>
          </a:bodyPr>
          <a:lstStyle/>
          <a:p>
            <a:r>
              <a:rPr lang="it-IT" sz="1800" b="1" dirty="0">
                <a:solidFill>
                  <a:srgbClr val="FF0000"/>
                </a:solidFill>
              </a:rPr>
              <a:t>LEGAME STRETTISSIMO</a:t>
            </a:r>
            <a:endParaRPr lang="it-IT" dirty="0"/>
          </a:p>
        </p:txBody>
      </p:sp>
      <p:pic>
        <p:nvPicPr>
          <p:cNvPr id="13314" name="Picture 2" descr="Attività mandatario senza Iva: serve legame stretto con operazioni esenti |  FiscoOggi.it">
            <a:extLst>
              <a:ext uri="{FF2B5EF4-FFF2-40B4-BE49-F238E27FC236}">
                <a16:creationId xmlns:a16="http://schemas.microsoft.com/office/drawing/2014/main" id="{B65E6CDD-8AFD-FF9F-2280-5B8DCE20A6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0982" y="2005133"/>
            <a:ext cx="3835400" cy="328930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54AD712D-08A5-D597-5FCE-19AE291893E9}"/>
              </a:ext>
            </a:extLst>
          </p:cNvPr>
          <p:cNvSpPr txBox="1"/>
          <p:nvPr/>
        </p:nvSpPr>
        <p:spPr>
          <a:xfrm>
            <a:off x="39273" y="4614792"/>
            <a:ext cx="8134056" cy="1815882"/>
          </a:xfrm>
          <a:prstGeom prst="rect">
            <a:avLst/>
          </a:prstGeom>
          <a:noFill/>
        </p:spPr>
        <p:txBody>
          <a:bodyPr wrap="square">
            <a:spAutoFit/>
          </a:bodyPr>
          <a:lstStyle/>
          <a:p>
            <a:pPr marL="285750" indent="-285750">
              <a:buFont typeface="Wingdings" pitchFamily="2" charset="2"/>
              <a:buChar char="Ø"/>
            </a:pPr>
            <a:r>
              <a:rPr lang="it-IT" sz="1600" b="1" dirty="0"/>
              <a:t>CONDUZIONE E MANUTENZIONE </a:t>
            </a:r>
            <a:r>
              <a:rPr lang="it-IT" sz="1600" dirty="0"/>
              <a:t>: SONO I DUE  ASPETTI MAGGIORMENTE COLLEGATI ALLE SCELTE PROGETTUALI DELL’IMPIANTO</a:t>
            </a:r>
          </a:p>
          <a:p>
            <a:pPr marL="285750" indent="-285750">
              <a:buFont typeface="Wingdings" pitchFamily="2" charset="2"/>
              <a:buChar char="Ø"/>
            </a:pPr>
            <a:r>
              <a:rPr lang="it-IT" sz="1600" dirty="0"/>
              <a:t>I PARAMETRI SIGNIFICATIVI PER MANTENERE L’IMPAINTO NEL TEMPO SONO: </a:t>
            </a:r>
          </a:p>
          <a:p>
            <a:pPr marL="742950" lvl="1" indent="-285750">
              <a:buFont typeface="Wingdings" pitchFamily="2" charset="2"/>
              <a:buChar char="Ø"/>
            </a:pPr>
            <a:r>
              <a:rPr lang="it-IT" sz="1600" dirty="0"/>
              <a:t>LA PULIZIA</a:t>
            </a:r>
          </a:p>
          <a:p>
            <a:pPr marL="742950" lvl="1" indent="-285750">
              <a:buFont typeface="Wingdings" pitchFamily="2" charset="2"/>
              <a:buChar char="Ø"/>
            </a:pPr>
            <a:r>
              <a:rPr lang="it-IT" sz="1600" dirty="0"/>
              <a:t>SOSTITUZIONE DELLE PARTI USURATE </a:t>
            </a:r>
          </a:p>
          <a:p>
            <a:pPr marL="285750" indent="-285750">
              <a:buFont typeface="Wingdings" pitchFamily="2" charset="2"/>
              <a:buChar char="Ø"/>
            </a:pPr>
            <a:r>
              <a:rPr lang="it-IT" sz="1600" b="1" dirty="0"/>
              <a:t>PIANO DI CONDUZIONE E MANUTENZIONE</a:t>
            </a:r>
            <a:r>
              <a:rPr lang="it-IT" sz="1600" dirty="0"/>
              <a:t>: OPERAZIONI PERIODICHE PROGRAMMABILI NEL TEMPO</a:t>
            </a:r>
          </a:p>
        </p:txBody>
      </p:sp>
    </p:spTree>
    <p:extLst>
      <p:ext uri="{BB962C8B-B14F-4D97-AF65-F5344CB8AC3E}">
        <p14:creationId xmlns:p14="http://schemas.microsoft.com/office/powerpoint/2010/main" val="24092045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216">
            <a:extLst>
              <a:ext uri="{FF2B5EF4-FFF2-40B4-BE49-F238E27FC236}">
                <a16:creationId xmlns:a16="http://schemas.microsoft.com/office/drawing/2014/main" id="{C62CAC38-216B-E23F-8C8C-81B8293EFEDD}"/>
              </a:ext>
            </a:extLst>
          </p:cNvPr>
          <p:cNvPicPr/>
          <p:nvPr/>
        </p:nvPicPr>
        <p:blipFill>
          <a:blip r:embed="rId2"/>
          <a:stretch>
            <a:fillRect/>
          </a:stretch>
        </p:blipFill>
        <p:spPr>
          <a:xfrm>
            <a:off x="211015" y="415449"/>
            <a:ext cx="10680192" cy="6027102"/>
          </a:xfrm>
          <a:prstGeom prst="rect">
            <a:avLst/>
          </a:prstGeom>
        </p:spPr>
      </p:pic>
    </p:spTree>
    <p:extLst>
      <p:ext uri="{BB962C8B-B14F-4D97-AF65-F5344CB8AC3E}">
        <p14:creationId xmlns:p14="http://schemas.microsoft.com/office/powerpoint/2010/main" val="18900334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53870DDF-7C3B-1BB5-D654-EC1F1941E211}"/>
              </a:ext>
            </a:extLst>
          </p:cNvPr>
          <p:cNvPicPr>
            <a:picLocks noChangeAspect="1"/>
          </p:cNvPicPr>
          <p:nvPr/>
        </p:nvPicPr>
        <p:blipFill>
          <a:blip r:embed="rId2"/>
          <a:srcRect/>
          <a:stretch/>
        </p:blipFill>
        <p:spPr>
          <a:xfrm>
            <a:off x="0" y="0"/>
            <a:ext cx="12192000" cy="6858000"/>
          </a:xfrm>
          <a:prstGeom prst="rect">
            <a:avLst/>
          </a:prstGeom>
        </p:spPr>
      </p:pic>
      <p:sp>
        <p:nvSpPr>
          <p:cNvPr id="2" name="Titolo 1">
            <a:extLst>
              <a:ext uri="{FF2B5EF4-FFF2-40B4-BE49-F238E27FC236}">
                <a16:creationId xmlns:a16="http://schemas.microsoft.com/office/drawing/2014/main" id="{93FB741B-6C19-6780-045C-87B5D15C9ADA}"/>
              </a:ext>
            </a:extLst>
          </p:cNvPr>
          <p:cNvSpPr>
            <a:spLocks noGrp="1"/>
          </p:cNvSpPr>
          <p:nvPr>
            <p:ph type="ctrTitle"/>
          </p:nvPr>
        </p:nvSpPr>
        <p:spPr>
          <a:xfrm>
            <a:off x="479209" y="1954354"/>
            <a:ext cx="5781880" cy="1460754"/>
          </a:xfrm>
        </p:spPr>
        <p:txBody>
          <a:bodyPr vert="horz" lIns="68580" tIns="34290" rIns="68580" bIns="34290" rtlCol="0" anchor="b">
            <a:normAutofit/>
          </a:bodyPr>
          <a:lstStyle/>
          <a:p>
            <a:pPr algn="l"/>
            <a:r>
              <a:rPr lang="en-US" sz="2000" i="1" dirty="0">
                <a:solidFill>
                  <a:srgbClr val="FF0000"/>
                </a:solidFill>
              </a:rPr>
              <a:t>Tutti </a:t>
            </a:r>
            <a:r>
              <a:rPr lang="en-US" sz="2000" i="1" dirty="0" err="1">
                <a:solidFill>
                  <a:srgbClr val="FF0000"/>
                </a:solidFill>
              </a:rPr>
              <a:t>queste</a:t>
            </a:r>
            <a:r>
              <a:rPr lang="en-US" sz="2000" i="1" dirty="0">
                <a:solidFill>
                  <a:srgbClr val="FF0000"/>
                </a:solidFill>
              </a:rPr>
              <a:t> </a:t>
            </a:r>
            <a:r>
              <a:rPr lang="en-US" sz="2000" i="1" dirty="0" err="1">
                <a:solidFill>
                  <a:srgbClr val="FF0000"/>
                </a:solidFill>
              </a:rPr>
              <a:t>politiche</a:t>
            </a:r>
            <a:r>
              <a:rPr lang="en-US" sz="2000" i="1" dirty="0">
                <a:solidFill>
                  <a:srgbClr val="FF0000"/>
                </a:solidFill>
              </a:rPr>
              <a:t> sportive </a:t>
            </a:r>
            <a:r>
              <a:rPr lang="en-US" sz="2000" i="1" dirty="0" err="1">
                <a:solidFill>
                  <a:srgbClr val="FF0000"/>
                </a:solidFill>
              </a:rPr>
              <a:t>possono</a:t>
            </a:r>
            <a:r>
              <a:rPr lang="en-US" sz="2000" i="1" dirty="0">
                <a:solidFill>
                  <a:srgbClr val="FF0000"/>
                </a:solidFill>
              </a:rPr>
              <a:t> </a:t>
            </a:r>
            <a:r>
              <a:rPr lang="en-US" sz="2000" i="1" dirty="0" err="1">
                <a:solidFill>
                  <a:srgbClr val="FF0000"/>
                </a:solidFill>
              </a:rPr>
              <a:t>essere</a:t>
            </a:r>
            <a:r>
              <a:rPr lang="en-US" sz="2000" i="1" dirty="0">
                <a:solidFill>
                  <a:srgbClr val="FF0000"/>
                </a:solidFill>
              </a:rPr>
              <a:t> </a:t>
            </a:r>
            <a:r>
              <a:rPr lang="en-US" sz="2000" i="1" dirty="0" err="1">
                <a:solidFill>
                  <a:srgbClr val="FF0000"/>
                </a:solidFill>
              </a:rPr>
              <a:t>aiutate</a:t>
            </a:r>
            <a:r>
              <a:rPr lang="en-US" sz="2000" i="1" dirty="0">
                <a:solidFill>
                  <a:srgbClr val="FF0000"/>
                </a:solidFill>
              </a:rPr>
              <a:t> con start up e </a:t>
            </a:r>
            <a:r>
              <a:rPr lang="en-US" sz="2000" i="1" dirty="0" err="1">
                <a:solidFill>
                  <a:srgbClr val="FF0000"/>
                </a:solidFill>
              </a:rPr>
              <a:t>risorse</a:t>
            </a:r>
            <a:r>
              <a:rPr lang="en-US" sz="2000" i="1" dirty="0">
                <a:solidFill>
                  <a:srgbClr val="FF0000"/>
                </a:solidFill>
              </a:rPr>
              <a:t> </a:t>
            </a:r>
            <a:r>
              <a:rPr lang="en-US" sz="2000" i="1" dirty="0" err="1">
                <a:solidFill>
                  <a:srgbClr val="FF0000"/>
                </a:solidFill>
              </a:rPr>
              <a:t>economiche</a:t>
            </a:r>
            <a:r>
              <a:rPr lang="en-US" sz="2000" i="1" dirty="0">
                <a:solidFill>
                  <a:srgbClr val="FF0000"/>
                </a:solidFill>
              </a:rPr>
              <a:t>?</a:t>
            </a:r>
          </a:p>
        </p:txBody>
      </p:sp>
      <p:sp>
        <p:nvSpPr>
          <p:cNvPr id="3" name="Sottotitolo 2">
            <a:extLst>
              <a:ext uri="{FF2B5EF4-FFF2-40B4-BE49-F238E27FC236}">
                <a16:creationId xmlns:a16="http://schemas.microsoft.com/office/drawing/2014/main" id="{CC338170-1B2B-FAFA-B74D-985BB8686E34}"/>
              </a:ext>
            </a:extLst>
          </p:cNvPr>
          <p:cNvSpPr>
            <a:spLocks noGrp="1"/>
          </p:cNvSpPr>
          <p:nvPr>
            <p:ph type="subTitle" idx="1"/>
          </p:nvPr>
        </p:nvSpPr>
        <p:spPr>
          <a:xfrm>
            <a:off x="1565920" y="3661402"/>
            <a:ext cx="3608458" cy="2208274"/>
          </a:xfrm>
        </p:spPr>
        <p:txBody>
          <a:bodyPr vert="horz" wrap="square" lIns="68580" tIns="34290" rIns="68580" bIns="34290" numCol="1" rtlCol="0" anchor="t" anchorCtr="0" compatLnSpc="1">
            <a:prstTxWarp prst="textNoShape">
              <a:avLst/>
            </a:prstTxWarp>
            <a:normAutofit fontScale="92500" lnSpcReduction="20000"/>
          </a:bodyPr>
          <a:lstStyle/>
          <a:p>
            <a:pPr indent="-171450" algn="l">
              <a:buFont typeface="Arial" panose="020B0604020202020204" pitchFamily="34" charset="0"/>
              <a:buChar char="•"/>
            </a:pPr>
            <a:endParaRPr lang="en-US" sz="1275" dirty="0"/>
          </a:p>
          <a:p>
            <a:pPr indent="-171450" algn="l">
              <a:buFont typeface="Arial" panose="020B0604020202020204" pitchFamily="34" charset="0"/>
              <a:buChar char="•"/>
            </a:pPr>
            <a:endParaRPr lang="en-US" sz="1275" b="1" dirty="0">
              <a:solidFill>
                <a:srgbClr val="FF0000"/>
              </a:solidFill>
            </a:endParaRPr>
          </a:p>
          <a:p>
            <a:r>
              <a:rPr lang="en-US" sz="3200" b="1" dirty="0">
                <a:solidFill>
                  <a:srgbClr val="FF0000"/>
                </a:solidFill>
              </a:rPr>
              <a:t>SI !</a:t>
            </a:r>
          </a:p>
          <a:p>
            <a:endParaRPr lang="en-US" sz="3200" dirty="0"/>
          </a:p>
          <a:p>
            <a:r>
              <a:rPr lang="en-US" sz="3200" b="1" dirty="0"/>
              <a:t>TRAMITE BANDI DEDICATI</a:t>
            </a:r>
          </a:p>
        </p:txBody>
      </p:sp>
      <p:sp>
        <p:nvSpPr>
          <p:cNvPr id="6" name="CasellaDiTesto 5">
            <a:extLst>
              <a:ext uri="{FF2B5EF4-FFF2-40B4-BE49-F238E27FC236}">
                <a16:creationId xmlns:a16="http://schemas.microsoft.com/office/drawing/2014/main" id="{4E9691EF-927D-C28A-DC22-C19A1C90AA89}"/>
              </a:ext>
            </a:extLst>
          </p:cNvPr>
          <p:cNvSpPr txBox="1"/>
          <p:nvPr/>
        </p:nvSpPr>
        <p:spPr>
          <a:xfrm>
            <a:off x="2504773" y="400047"/>
            <a:ext cx="9481683" cy="954107"/>
          </a:xfrm>
          <a:prstGeom prst="rect">
            <a:avLst/>
          </a:prstGeom>
          <a:noFill/>
        </p:spPr>
        <p:txBody>
          <a:bodyPr wrap="square">
            <a:spAutoFit/>
          </a:bodyPr>
          <a:lstStyle/>
          <a:p>
            <a:pPr marL="0" indent="0">
              <a:buNone/>
            </a:pPr>
            <a:r>
              <a:rPr lang="it-IT" sz="2800" b="1" dirty="0">
                <a:latin typeface="+mj-lt"/>
              </a:rPr>
              <a:t>Gli strumenti a disposizione delle società sportive: </a:t>
            </a:r>
          </a:p>
          <a:p>
            <a:pPr marL="0" indent="0">
              <a:buNone/>
            </a:pPr>
            <a:r>
              <a:rPr lang="it-IT" sz="2800" b="1" dirty="0">
                <a:latin typeface="+mj-lt"/>
              </a:rPr>
              <a:t>dai bandi pubblici ai finanziamenti privati</a:t>
            </a:r>
          </a:p>
        </p:txBody>
      </p:sp>
      <p:sp>
        <p:nvSpPr>
          <p:cNvPr id="7" name="Rettangolo 6">
            <a:extLst>
              <a:ext uri="{FF2B5EF4-FFF2-40B4-BE49-F238E27FC236}">
                <a16:creationId xmlns:a16="http://schemas.microsoft.com/office/drawing/2014/main" id="{E2C855B9-A83F-F939-6F9F-D10604642F7D}"/>
              </a:ext>
            </a:extLst>
          </p:cNvPr>
          <p:cNvSpPr/>
          <p:nvPr/>
        </p:nvSpPr>
        <p:spPr>
          <a:xfrm>
            <a:off x="2031367" y="-5344"/>
            <a:ext cx="535723" cy="923330"/>
          </a:xfrm>
          <a:prstGeom prst="rect">
            <a:avLst/>
          </a:prstGeom>
          <a:noFill/>
        </p:spPr>
        <p:txBody>
          <a:bodyPr wrap="non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3</a:t>
            </a:r>
          </a:p>
        </p:txBody>
      </p:sp>
      <p:pic>
        <p:nvPicPr>
          <p:cNvPr id="14338" name="Picture 2" descr="Bandi - Comune di Ornago">
            <a:extLst>
              <a:ext uri="{FF2B5EF4-FFF2-40B4-BE49-F238E27FC236}">
                <a16:creationId xmlns:a16="http://schemas.microsoft.com/office/drawing/2014/main" id="{A97ECB14-B102-1AA1-4A0B-E3170A3E78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924108"/>
            <a:ext cx="5781880" cy="4191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3588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egnaposto contenuto 5"/>
          <p:cNvGraphicFramePr>
            <a:graphicFrameLocks noGrp="1"/>
          </p:cNvGraphicFramePr>
          <p:nvPr>
            <p:ph idx="1"/>
            <p:extLst>
              <p:ext uri="{D42A27DB-BD31-4B8C-83A1-F6EECF244321}">
                <p14:modId xmlns:p14="http://schemas.microsoft.com/office/powerpoint/2010/main" val="937741666"/>
              </p:ext>
            </p:extLst>
          </p:nvPr>
        </p:nvGraphicFramePr>
        <p:xfrm>
          <a:off x="1828800" y="1554163"/>
          <a:ext cx="8686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7"/>
          <p:cNvSpPr>
            <a:spLocks noChangeArrowheads="1"/>
          </p:cNvSpPr>
          <p:nvPr/>
        </p:nvSpPr>
        <p:spPr bwMode="auto">
          <a:xfrm>
            <a:off x="3908473" y="362376"/>
            <a:ext cx="4375054" cy="830997"/>
          </a:xfrm>
          <a:prstGeom prst="rect">
            <a:avLst/>
          </a:prstGeom>
          <a:noFill/>
          <a:ln w="9525">
            <a:noFill/>
            <a:miter lim="800000"/>
            <a:headEnd/>
            <a:tailEnd/>
          </a:ln>
        </p:spPr>
        <p:txBody>
          <a:bodyPr wrap="square">
            <a:spAutoFit/>
          </a:bodyPr>
          <a:lstStyle/>
          <a:p>
            <a:pPr lvl="0" rtl="0"/>
            <a:r>
              <a:rPr lang="it-IT" sz="4800" b="1" dirty="0">
                <a:latin typeface="+mj-lt"/>
              </a:rPr>
              <a:t>Chi fa i bandi ?</a:t>
            </a:r>
          </a:p>
        </p:txBody>
      </p:sp>
      <p:graphicFrame>
        <p:nvGraphicFramePr>
          <p:cNvPr id="7" name="Diagramma 6"/>
          <p:cNvGraphicFramePr/>
          <p:nvPr>
            <p:extLst>
              <p:ext uri="{D42A27DB-BD31-4B8C-83A1-F6EECF244321}">
                <p14:modId xmlns:p14="http://schemas.microsoft.com/office/powerpoint/2010/main" val="2461184063"/>
              </p:ext>
            </p:extLst>
          </p:nvPr>
        </p:nvGraphicFramePr>
        <p:xfrm>
          <a:off x="1828800" y="1554163"/>
          <a:ext cx="8686800" cy="452596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0482" name="Picture 2" descr="Dipartimento per lo Sport - Unione Europea">
            <a:extLst>
              <a:ext uri="{FF2B5EF4-FFF2-40B4-BE49-F238E27FC236}">
                <a16:creationId xmlns:a16="http://schemas.microsoft.com/office/drawing/2014/main" id="{8D91DD78-B279-85CA-F803-552AF2F05DE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463183" y="777875"/>
            <a:ext cx="2910199" cy="1319640"/>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Sport e Salute">
            <a:extLst>
              <a:ext uri="{FF2B5EF4-FFF2-40B4-BE49-F238E27FC236}">
                <a16:creationId xmlns:a16="http://schemas.microsoft.com/office/drawing/2014/main" id="{7825DBFB-B698-E967-3688-2FD1472780E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932618" y="2042811"/>
            <a:ext cx="2088466" cy="1207080"/>
          </a:xfrm>
          <a:prstGeom prst="rect">
            <a:avLst/>
          </a:prstGeom>
          <a:noFill/>
          <a:extLst>
            <a:ext uri="{909E8E84-426E-40DD-AFC4-6F175D3DCCD1}">
              <a14:hiddenFill xmlns:a14="http://schemas.microsoft.com/office/drawing/2010/main">
                <a:solidFill>
                  <a:srgbClr val="FFFFFF"/>
                </a:solidFill>
              </a14:hiddenFill>
            </a:ext>
          </a:extLst>
        </p:spPr>
      </p:pic>
      <p:pic>
        <p:nvPicPr>
          <p:cNvPr id="20486" name="Picture 6" descr="Comuni-Chiamo | L'app per le segnalazioni di Comuni e PA">
            <a:extLst>
              <a:ext uri="{FF2B5EF4-FFF2-40B4-BE49-F238E27FC236}">
                <a16:creationId xmlns:a16="http://schemas.microsoft.com/office/drawing/2014/main" id="{03A4BDA8-51D5-628E-0755-185DB50F59C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407935" y="2988301"/>
            <a:ext cx="2378245" cy="1432852"/>
          </a:xfrm>
          <a:prstGeom prst="rect">
            <a:avLst/>
          </a:prstGeom>
          <a:noFill/>
          <a:extLst>
            <a:ext uri="{909E8E84-426E-40DD-AFC4-6F175D3DCCD1}">
              <a14:hiddenFill xmlns:a14="http://schemas.microsoft.com/office/drawing/2010/main">
                <a:solidFill>
                  <a:srgbClr val="FFFFFF"/>
                </a:solidFill>
              </a14:hiddenFill>
            </a:ext>
          </a:extLst>
        </p:spPr>
      </p:pic>
      <p:pic>
        <p:nvPicPr>
          <p:cNvPr id="20488" name="Picture 8" descr="Le principali sfide delle aziende nel 2023 - Accademia Italiana di PNL">
            <a:extLst>
              <a:ext uri="{FF2B5EF4-FFF2-40B4-BE49-F238E27FC236}">
                <a16:creationId xmlns:a16="http://schemas.microsoft.com/office/drawing/2014/main" id="{AE5E3AFD-80EB-8155-56C0-343F7602731D}"/>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294041" y="4965895"/>
            <a:ext cx="2384473" cy="1788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7554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1847528" y="260648"/>
            <a:ext cx="8280920" cy="707886"/>
          </a:xfrm>
          <a:prstGeom prst="rect">
            <a:avLst/>
          </a:prstGeom>
          <a:noFill/>
          <a:ln w="9525">
            <a:noFill/>
            <a:miter lim="800000"/>
            <a:headEnd/>
            <a:tailEnd/>
          </a:ln>
        </p:spPr>
        <p:txBody>
          <a:bodyPr wrap="square">
            <a:spAutoFit/>
          </a:bodyPr>
          <a:lstStyle/>
          <a:p>
            <a:pPr eaLnBrk="1" hangingPunct="1"/>
            <a:r>
              <a:rPr lang="it-IT" altLang="it-IT" sz="2000" b="1" dirty="0">
                <a:solidFill>
                  <a:srgbClr val="FF0000"/>
                </a:solidFill>
                <a:latin typeface="Tahoma" pitchFamily="34" charset="0"/>
                <a:cs typeface="Tahoma" pitchFamily="34" charset="0"/>
              </a:rPr>
              <a:t> </a:t>
            </a:r>
          </a:p>
          <a:p>
            <a:pPr eaLnBrk="1" hangingPunct="1"/>
            <a:endParaRPr lang="it-IT" altLang="it-IT" sz="2000" b="1" dirty="0">
              <a:solidFill>
                <a:srgbClr val="FF0000"/>
              </a:solidFill>
              <a:latin typeface="Tahoma" pitchFamily="34" charset="0"/>
              <a:cs typeface="Tahoma" pitchFamily="34" charset="0"/>
            </a:endParaRPr>
          </a:p>
        </p:txBody>
      </p:sp>
      <p:sp>
        <p:nvSpPr>
          <p:cNvPr id="3" name="CasellaDiTesto 2">
            <a:extLst>
              <a:ext uri="{FF2B5EF4-FFF2-40B4-BE49-F238E27FC236}">
                <a16:creationId xmlns:a16="http://schemas.microsoft.com/office/drawing/2014/main" id="{B59B8AD6-E057-C627-087C-3B6BF1C0A581}"/>
              </a:ext>
            </a:extLst>
          </p:cNvPr>
          <p:cNvSpPr txBox="1"/>
          <p:nvPr/>
        </p:nvSpPr>
        <p:spPr>
          <a:xfrm>
            <a:off x="1955540" y="968534"/>
            <a:ext cx="8280920" cy="923330"/>
          </a:xfrm>
          <a:prstGeom prst="rect">
            <a:avLst/>
          </a:prstGeom>
          <a:noFill/>
        </p:spPr>
        <p:txBody>
          <a:bodyPr wrap="square">
            <a:spAutoFit/>
          </a:bodyPr>
          <a:lstStyle/>
          <a:p>
            <a:pPr lvl="0" rtl="0"/>
            <a:r>
              <a:rPr lang="it-IT" sz="5400" dirty="0">
                <a:solidFill>
                  <a:srgbClr val="FF0000"/>
                </a:solidFill>
                <a:latin typeface="+mj-lt"/>
              </a:rPr>
              <a:t>Tematiche di progettazione</a:t>
            </a:r>
          </a:p>
        </p:txBody>
      </p:sp>
      <p:graphicFrame>
        <p:nvGraphicFramePr>
          <p:cNvPr id="11" name="CasellaDiTesto 7">
            <a:extLst>
              <a:ext uri="{FF2B5EF4-FFF2-40B4-BE49-F238E27FC236}">
                <a16:creationId xmlns:a16="http://schemas.microsoft.com/office/drawing/2014/main" id="{57CA430F-3B3A-E2A7-52E1-8F807C03BA55}"/>
              </a:ext>
            </a:extLst>
          </p:cNvPr>
          <p:cNvGraphicFramePr/>
          <p:nvPr>
            <p:extLst>
              <p:ext uri="{D42A27DB-BD31-4B8C-83A1-F6EECF244321}">
                <p14:modId xmlns:p14="http://schemas.microsoft.com/office/powerpoint/2010/main" val="2355758158"/>
              </p:ext>
            </p:extLst>
          </p:nvPr>
        </p:nvGraphicFramePr>
        <p:xfrm>
          <a:off x="942535" y="2413337"/>
          <a:ext cx="10114671" cy="35394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0055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1847528" y="260648"/>
            <a:ext cx="8280920" cy="707886"/>
          </a:xfrm>
          <a:prstGeom prst="rect">
            <a:avLst/>
          </a:prstGeom>
          <a:noFill/>
          <a:ln w="9525">
            <a:noFill/>
            <a:miter lim="800000"/>
            <a:headEnd/>
            <a:tailEnd/>
          </a:ln>
        </p:spPr>
        <p:txBody>
          <a:bodyPr wrap="square">
            <a:spAutoFit/>
          </a:bodyPr>
          <a:lstStyle/>
          <a:p>
            <a:pPr eaLnBrk="1" hangingPunct="1"/>
            <a:r>
              <a:rPr lang="it-IT" altLang="it-IT" sz="2000" b="1" dirty="0">
                <a:solidFill>
                  <a:srgbClr val="FF0000"/>
                </a:solidFill>
                <a:latin typeface="Tahoma" pitchFamily="34" charset="0"/>
                <a:cs typeface="Tahoma" pitchFamily="34" charset="0"/>
              </a:rPr>
              <a:t> </a:t>
            </a:r>
          </a:p>
          <a:p>
            <a:pPr eaLnBrk="1" hangingPunct="1"/>
            <a:endParaRPr lang="it-IT" altLang="it-IT" sz="2000" b="1" dirty="0">
              <a:solidFill>
                <a:srgbClr val="FF0000"/>
              </a:solidFill>
              <a:latin typeface="Tahoma" pitchFamily="34" charset="0"/>
              <a:cs typeface="Tahoma" pitchFamily="34" charset="0"/>
            </a:endParaRPr>
          </a:p>
        </p:txBody>
      </p:sp>
      <p:sp>
        <p:nvSpPr>
          <p:cNvPr id="2" name="CasellaDiTesto 1">
            <a:extLst>
              <a:ext uri="{FF2B5EF4-FFF2-40B4-BE49-F238E27FC236}">
                <a16:creationId xmlns:a16="http://schemas.microsoft.com/office/drawing/2014/main" id="{78EBDC71-9272-6006-12C8-1EA49C445E85}"/>
              </a:ext>
            </a:extLst>
          </p:cNvPr>
          <p:cNvSpPr txBox="1"/>
          <p:nvPr/>
        </p:nvSpPr>
        <p:spPr>
          <a:xfrm>
            <a:off x="4825618" y="506869"/>
            <a:ext cx="2324739" cy="923330"/>
          </a:xfrm>
          <a:prstGeom prst="rect">
            <a:avLst/>
          </a:prstGeom>
          <a:noFill/>
        </p:spPr>
        <p:txBody>
          <a:bodyPr wrap="square">
            <a:spAutoFit/>
          </a:bodyPr>
          <a:lstStyle>
            <a:defPPr>
              <a:defRPr lang="it-IT"/>
            </a:defPPr>
            <a:lvl1pPr lvl="0">
              <a:defRPr sz="5400">
                <a:solidFill>
                  <a:srgbClr val="FF0000"/>
                </a:solidFill>
                <a:latin typeface="+mj-lt"/>
              </a:defRPr>
            </a:lvl1pPr>
          </a:lstStyle>
          <a:p>
            <a:r>
              <a:rPr lang="it-IT" dirty="0"/>
              <a:t>Target</a:t>
            </a:r>
          </a:p>
        </p:txBody>
      </p:sp>
      <p:sp>
        <p:nvSpPr>
          <p:cNvPr id="5" name="CasellaDiTesto 4">
            <a:extLst>
              <a:ext uri="{FF2B5EF4-FFF2-40B4-BE49-F238E27FC236}">
                <a16:creationId xmlns:a16="http://schemas.microsoft.com/office/drawing/2014/main" id="{582743CB-ABB4-42A5-65E2-FC95DE5DFF99}"/>
              </a:ext>
            </a:extLst>
          </p:cNvPr>
          <p:cNvSpPr txBox="1"/>
          <p:nvPr/>
        </p:nvSpPr>
        <p:spPr>
          <a:xfrm>
            <a:off x="1847529" y="2170687"/>
            <a:ext cx="8280919" cy="3108543"/>
          </a:xfrm>
          <a:prstGeom prst="rect">
            <a:avLst/>
          </a:prstGeom>
          <a:noFill/>
        </p:spPr>
        <p:txBody>
          <a:bodyPr wrap="square">
            <a:spAutoFit/>
          </a:bodyPr>
          <a:lstStyle/>
          <a:p>
            <a:pPr marL="457200" lvl="0" indent="-457200" rtl="0">
              <a:buFont typeface="Wingdings" pitchFamily="2" charset="2"/>
              <a:buChar char="Ø"/>
            </a:pPr>
            <a:r>
              <a:rPr lang="it-IT" sz="2800" dirty="0"/>
              <a:t>Giovani, Anziani, Fasce grigie, Disabili ( tipologie)</a:t>
            </a:r>
          </a:p>
          <a:p>
            <a:pPr lvl="0" rtl="0"/>
            <a:endParaRPr lang="it-IT" sz="2800" dirty="0"/>
          </a:p>
          <a:p>
            <a:pPr marL="457200" indent="-457200">
              <a:buFont typeface="Wingdings" pitchFamily="2" charset="2"/>
              <a:buChar char="Ø"/>
            </a:pPr>
            <a:r>
              <a:rPr lang="it-IT" sz="2800" dirty="0"/>
              <a:t>Detenuti, Donne, persone che hanno subito violenza</a:t>
            </a:r>
          </a:p>
          <a:p>
            <a:endParaRPr lang="it-IT" sz="2800" dirty="0"/>
          </a:p>
          <a:p>
            <a:pPr marL="457200" indent="-457200">
              <a:buFont typeface="Wingdings" pitchFamily="2" charset="2"/>
              <a:buChar char="Ø"/>
            </a:pPr>
            <a:r>
              <a:rPr lang="it-IT" sz="2800" dirty="0"/>
              <a:t>Obesi, sedentari, </a:t>
            </a:r>
            <a:r>
              <a:rPr lang="it-IT" sz="2800" dirty="0" err="1"/>
              <a:t>sovrappeso,ipertesi</a:t>
            </a:r>
            <a:r>
              <a:rPr lang="it-IT" sz="2800" dirty="0"/>
              <a:t>, diabetici…</a:t>
            </a:r>
          </a:p>
          <a:p>
            <a:endParaRPr lang="it-IT" sz="2800" dirty="0"/>
          </a:p>
          <a:p>
            <a:pPr marL="457200" indent="-457200">
              <a:buFont typeface="Wingdings" pitchFamily="2" charset="2"/>
              <a:buChar char="Ø"/>
            </a:pPr>
            <a:r>
              <a:rPr lang="it-IT" sz="2800" dirty="0"/>
              <a:t>Pazienti con varie malattie ( ad es </a:t>
            </a:r>
            <a:r>
              <a:rPr lang="it-IT" sz="2800" dirty="0" err="1"/>
              <a:t>alzaihmer</a:t>
            </a:r>
            <a:r>
              <a:rPr lang="it-IT" sz="2800" dirty="0"/>
              <a:t>) </a:t>
            </a:r>
          </a:p>
        </p:txBody>
      </p:sp>
      <p:pic>
        <p:nvPicPr>
          <p:cNvPr id="21506" name="Picture 2" descr="I diritti delle Donne nella Costituzione – Istituto Comprensivo Bernacchia">
            <a:extLst>
              <a:ext uri="{FF2B5EF4-FFF2-40B4-BE49-F238E27FC236}">
                <a16:creationId xmlns:a16="http://schemas.microsoft.com/office/drawing/2014/main" id="{504BB53A-BEA9-325B-D7A9-C54BCC9F9B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22071" y="4698702"/>
            <a:ext cx="2844800" cy="1898650"/>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Campagna di sicurezza per gli anziani">
            <a:extLst>
              <a:ext uri="{FF2B5EF4-FFF2-40B4-BE49-F238E27FC236}">
                <a16:creationId xmlns:a16="http://schemas.microsoft.com/office/drawing/2014/main" id="{386792CD-0A3E-181D-300C-233892179C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105" y="74601"/>
            <a:ext cx="2435621" cy="1930975"/>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Uomini obesi Immagini senza sfondo e Foto Stock ritagliate - Pagina 2 -  Alamy">
            <a:extLst>
              <a:ext uri="{FF2B5EF4-FFF2-40B4-BE49-F238E27FC236}">
                <a16:creationId xmlns:a16="http://schemas.microsoft.com/office/drawing/2014/main" id="{767534EC-4103-9805-FF96-C91227C768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2132" y="74601"/>
            <a:ext cx="2324739" cy="2315627"/>
          </a:xfrm>
          <a:prstGeom prst="rect">
            <a:avLst/>
          </a:prstGeom>
          <a:noFill/>
          <a:extLst>
            <a:ext uri="{909E8E84-426E-40DD-AFC4-6F175D3DCCD1}">
              <a14:hiddenFill xmlns:a14="http://schemas.microsoft.com/office/drawing/2010/main">
                <a:solidFill>
                  <a:srgbClr val="FFFFFF"/>
                </a:solidFill>
              </a14:hiddenFill>
            </a:ext>
          </a:extLst>
        </p:spPr>
      </p:pic>
      <p:pic>
        <p:nvPicPr>
          <p:cNvPr id="21512" name="Picture 8" descr="Vettoriale stockUomo utente sedia a rotelle di ©Voysla #298369720">
            <a:extLst>
              <a:ext uri="{FF2B5EF4-FFF2-40B4-BE49-F238E27FC236}">
                <a16:creationId xmlns:a16="http://schemas.microsoft.com/office/drawing/2014/main" id="{512AF750-E3C2-459A-110F-CB597EDD30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4486496"/>
            <a:ext cx="1847528" cy="2266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6723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32" name="Rectangle 3073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
          <p:cNvSpPr txBox="1">
            <a:spLocks noChangeArrowheads="1"/>
          </p:cNvSpPr>
          <p:nvPr/>
        </p:nvSpPr>
        <p:spPr bwMode="auto">
          <a:xfrm>
            <a:off x="838200" y="365125"/>
            <a:ext cx="10515600" cy="1325563"/>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fontAlgn="auto" hangingPunct="1">
              <a:lnSpc>
                <a:spcPct val="90000"/>
              </a:lnSpc>
              <a:spcAft>
                <a:spcPts val="600"/>
              </a:spcAft>
              <a:defRPr/>
            </a:pPr>
            <a:r>
              <a:rPr lang="en-US" sz="5400" kern="1200">
                <a:solidFill>
                  <a:schemeClr val="tx1"/>
                </a:solidFill>
                <a:effectLst>
                  <a:outerShdw blurRad="38100" dist="38100" dir="2700000" algn="tl">
                    <a:srgbClr val="C0C0C0"/>
                  </a:outerShdw>
                </a:effectLst>
                <a:latin typeface="+mj-lt"/>
                <a:ea typeface="+mj-ea"/>
                <a:cs typeface="+mj-cs"/>
              </a:rPr>
              <a:t>Sport e Sociale  </a:t>
            </a:r>
          </a:p>
        </p:txBody>
      </p:sp>
      <p:sp>
        <p:nvSpPr>
          <p:cNvPr id="3073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4" name="Rectangle 1"/>
          <p:cNvSpPr>
            <a:spLocks noChangeArrowheads="1"/>
          </p:cNvSpPr>
          <p:nvPr/>
        </p:nvSpPr>
        <p:spPr bwMode="auto">
          <a:xfrm>
            <a:off x="430237" y="1891665"/>
            <a:ext cx="8938846" cy="4251960"/>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1600" i="1" dirty="0" err="1">
                <a:solidFill>
                  <a:srgbClr val="FF0000"/>
                </a:solidFill>
              </a:rPr>
              <a:t>Progetti</a:t>
            </a:r>
            <a:r>
              <a:rPr lang="en-US" sz="1600" i="1" dirty="0">
                <a:solidFill>
                  <a:srgbClr val="FF0000"/>
                </a:solidFill>
              </a:rPr>
              <a:t>  </a:t>
            </a:r>
            <a:r>
              <a:rPr lang="en-US" sz="1600" i="1" dirty="0" err="1">
                <a:solidFill>
                  <a:srgbClr val="FF0000"/>
                </a:solidFill>
              </a:rPr>
              <a:t>gestiti</a:t>
            </a:r>
            <a:r>
              <a:rPr lang="en-US" sz="1600" i="1" dirty="0">
                <a:solidFill>
                  <a:srgbClr val="FF0000"/>
                </a:solidFill>
              </a:rPr>
              <a:t>:</a:t>
            </a:r>
          </a:p>
          <a:p>
            <a:pPr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r>
              <a:rPr lang="en-US" sz="1600" dirty="0"/>
              <a:t>2020 Con Fondazione Laureus: </a:t>
            </a:r>
            <a:r>
              <a:rPr lang="en-US" sz="1600" dirty="0" err="1"/>
              <a:t>corso</a:t>
            </a:r>
            <a:r>
              <a:rPr lang="en-US" sz="1600" dirty="0"/>
              <a:t> </a:t>
            </a:r>
            <a:r>
              <a:rPr lang="en-US" sz="1600" dirty="0" err="1"/>
              <a:t>psicomotricità</a:t>
            </a:r>
            <a:r>
              <a:rPr lang="en-US" sz="1600" dirty="0"/>
              <a:t> </a:t>
            </a:r>
            <a:r>
              <a:rPr lang="en-US" sz="1600" dirty="0" err="1"/>
              <a:t>infanzia</a:t>
            </a:r>
            <a:r>
              <a:rPr lang="en-US" sz="1600" dirty="0"/>
              <a:t> e </a:t>
            </a:r>
            <a:r>
              <a:rPr lang="en-US" sz="1600" dirty="0" err="1"/>
              <a:t>polisportiva</a:t>
            </a:r>
            <a:r>
              <a:rPr lang="en-US" sz="1600" dirty="0"/>
              <a:t> </a:t>
            </a:r>
            <a:r>
              <a:rPr lang="en-US" sz="1600" dirty="0" err="1"/>
              <a:t>sociale</a:t>
            </a:r>
            <a:endParaRPr lang="en-US" sz="1600" dirty="0"/>
          </a:p>
          <a:p>
            <a:pPr indent="-228600">
              <a:lnSpc>
                <a:spcPct val="90000"/>
              </a:lnSpc>
              <a:spcAft>
                <a:spcPts val="600"/>
              </a:spcAft>
              <a:buFont typeface="Arial" panose="020B0604020202020204" pitchFamily="34" charset="0"/>
              <a:buChar char="•"/>
            </a:pPr>
            <a:r>
              <a:rPr lang="en-US" sz="1600" dirty="0"/>
              <a:t>2020 Con </a:t>
            </a:r>
            <a:r>
              <a:rPr lang="en-US" sz="1600" dirty="0" err="1"/>
              <a:t>Comune</a:t>
            </a:r>
            <a:r>
              <a:rPr lang="en-US" sz="1600" dirty="0"/>
              <a:t> di Genova:  </a:t>
            </a:r>
            <a:r>
              <a:rPr lang="en-US" sz="1600" dirty="0" err="1"/>
              <a:t>corsi</a:t>
            </a:r>
            <a:r>
              <a:rPr lang="en-US" sz="1600" dirty="0"/>
              <a:t> </a:t>
            </a:r>
            <a:r>
              <a:rPr lang="en-US" sz="1600" dirty="0" err="1"/>
              <a:t>gratuiti</a:t>
            </a:r>
            <a:r>
              <a:rPr lang="en-US" sz="1600" dirty="0"/>
              <a:t> per </a:t>
            </a:r>
            <a:r>
              <a:rPr lang="en-US" sz="1600" dirty="0" err="1"/>
              <a:t>disabili</a:t>
            </a:r>
            <a:r>
              <a:rPr lang="en-US" sz="1600" dirty="0"/>
              <a:t> </a:t>
            </a:r>
            <a:r>
              <a:rPr lang="en-US" sz="1600" dirty="0" err="1"/>
              <a:t>tramite</a:t>
            </a:r>
            <a:r>
              <a:rPr lang="en-US" sz="1600" dirty="0"/>
              <a:t> </a:t>
            </a:r>
            <a:r>
              <a:rPr lang="en-US" sz="1600" dirty="0" err="1"/>
              <a:t>una</a:t>
            </a:r>
            <a:r>
              <a:rPr lang="en-US" sz="1600" dirty="0"/>
              <a:t> rete di </a:t>
            </a:r>
            <a:r>
              <a:rPr lang="en-US" sz="1600" dirty="0" err="1"/>
              <a:t>società</a:t>
            </a:r>
            <a:r>
              <a:rPr lang="en-US" sz="1600" dirty="0"/>
              <a:t> sportive</a:t>
            </a:r>
          </a:p>
          <a:p>
            <a:pPr indent="-228600">
              <a:lnSpc>
                <a:spcPct val="90000"/>
              </a:lnSpc>
              <a:spcAft>
                <a:spcPts val="600"/>
              </a:spcAft>
              <a:buFont typeface="Arial" panose="020B0604020202020204" pitchFamily="34" charset="0"/>
              <a:buChar char="•"/>
            </a:pPr>
            <a:r>
              <a:rPr lang="en-US" sz="1600" dirty="0"/>
              <a:t>2018 Con 6 </a:t>
            </a:r>
            <a:r>
              <a:rPr lang="en-US" sz="1600" dirty="0" err="1"/>
              <a:t>Istituti</a:t>
            </a:r>
            <a:r>
              <a:rPr lang="en-US" sz="1600" dirty="0"/>
              <a:t> </a:t>
            </a:r>
            <a:r>
              <a:rPr lang="en-US" sz="1600" dirty="0" err="1"/>
              <a:t>Comprensivi</a:t>
            </a:r>
            <a:r>
              <a:rPr lang="en-US" sz="1600" dirty="0"/>
              <a:t> del Ponente: </a:t>
            </a:r>
            <a:r>
              <a:rPr lang="en-US" sz="1600" dirty="0" err="1"/>
              <a:t>servizio</a:t>
            </a:r>
            <a:r>
              <a:rPr lang="en-US" sz="1600" dirty="0"/>
              <a:t> tutor per </a:t>
            </a:r>
            <a:r>
              <a:rPr lang="en-US" sz="1600" dirty="0" err="1"/>
              <a:t>trasporto</a:t>
            </a:r>
            <a:r>
              <a:rPr lang="en-US" sz="1600" dirty="0"/>
              <a:t> </a:t>
            </a:r>
            <a:r>
              <a:rPr lang="en-US" sz="1600" dirty="0" err="1"/>
              <a:t>bimbi</a:t>
            </a:r>
            <a:r>
              <a:rPr lang="en-US" sz="1600" dirty="0"/>
              <a:t> del Ponte </a:t>
            </a:r>
            <a:r>
              <a:rPr lang="en-US" sz="1600" dirty="0" err="1"/>
              <a:t>Morandi</a:t>
            </a:r>
            <a:r>
              <a:rPr lang="en-US" sz="1600" dirty="0"/>
              <a:t> </a:t>
            </a:r>
          </a:p>
          <a:p>
            <a:pPr indent="-228600">
              <a:lnSpc>
                <a:spcPct val="90000"/>
              </a:lnSpc>
              <a:spcAft>
                <a:spcPts val="600"/>
              </a:spcAft>
              <a:buFont typeface="Arial" panose="020B0604020202020204" pitchFamily="34" charset="0"/>
              <a:buChar char="•"/>
            </a:pPr>
            <a:r>
              <a:rPr lang="en-US" sz="1600" dirty="0"/>
              <a:t>2020 Con </a:t>
            </a:r>
            <a:r>
              <a:rPr lang="en-US" sz="1600" dirty="0" err="1"/>
              <a:t>Compagnia</a:t>
            </a:r>
            <a:r>
              <a:rPr lang="en-US" sz="1600" dirty="0"/>
              <a:t> San Paolo per IC </a:t>
            </a:r>
            <a:r>
              <a:rPr lang="en-US" sz="1600" dirty="0" err="1"/>
              <a:t>Certosa</a:t>
            </a:r>
            <a:r>
              <a:rPr lang="en-US" sz="1600" dirty="0"/>
              <a:t>: </a:t>
            </a:r>
            <a:r>
              <a:rPr lang="en-US" sz="1600" dirty="0" err="1"/>
              <a:t>attività</a:t>
            </a:r>
            <a:r>
              <a:rPr lang="en-US" sz="1600" dirty="0"/>
              <a:t> </a:t>
            </a:r>
            <a:r>
              <a:rPr lang="en-US" sz="1600" dirty="0" err="1"/>
              <a:t>motoria</a:t>
            </a:r>
            <a:r>
              <a:rPr lang="en-US" sz="1600" dirty="0"/>
              <a:t> e </a:t>
            </a:r>
            <a:r>
              <a:rPr lang="en-US" sz="1600" dirty="0" err="1"/>
              <a:t>laboratori</a:t>
            </a:r>
            <a:r>
              <a:rPr lang="en-US" sz="1600" dirty="0"/>
              <a:t> di </a:t>
            </a:r>
            <a:r>
              <a:rPr lang="en-US" sz="1600" dirty="0" err="1"/>
              <a:t>bici</a:t>
            </a:r>
            <a:r>
              <a:rPr lang="en-US" sz="1600" dirty="0"/>
              <a:t> </a:t>
            </a:r>
            <a:r>
              <a:rPr lang="en-US" sz="1600" dirty="0" err="1"/>
              <a:t>gratuiti</a:t>
            </a:r>
            <a:r>
              <a:rPr lang="en-US" sz="1600" dirty="0"/>
              <a:t> </a:t>
            </a:r>
          </a:p>
          <a:p>
            <a:pPr indent="-228600">
              <a:lnSpc>
                <a:spcPct val="90000"/>
              </a:lnSpc>
              <a:spcAft>
                <a:spcPts val="600"/>
              </a:spcAft>
              <a:buFont typeface="Arial" panose="020B0604020202020204" pitchFamily="34" charset="0"/>
              <a:buChar char="•"/>
            </a:pPr>
            <a:r>
              <a:rPr lang="en-US" sz="1600" dirty="0"/>
              <a:t>2021 Con Alisa: </a:t>
            </a:r>
            <a:r>
              <a:rPr lang="en-US" sz="1600" dirty="0" err="1"/>
              <a:t>progetto</a:t>
            </a:r>
            <a:r>
              <a:rPr lang="en-US" sz="1600" dirty="0"/>
              <a:t> “</a:t>
            </a:r>
            <a:r>
              <a:rPr lang="en-US" sz="1600" dirty="0" err="1"/>
              <a:t>Scommettiamo</a:t>
            </a:r>
            <a:r>
              <a:rPr lang="en-US" sz="1600" dirty="0"/>
              <a:t>” per </a:t>
            </a:r>
            <a:r>
              <a:rPr lang="en-US" sz="1600" dirty="0" err="1"/>
              <a:t>prevenzione</a:t>
            </a:r>
            <a:r>
              <a:rPr lang="en-US" sz="1600" dirty="0"/>
              <a:t> al </a:t>
            </a:r>
            <a:r>
              <a:rPr lang="en-US" sz="1600" dirty="0" err="1"/>
              <a:t>gioco</a:t>
            </a:r>
            <a:r>
              <a:rPr lang="en-US" sz="1600" dirty="0"/>
              <a:t> </a:t>
            </a:r>
            <a:r>
              <a:rPr lang="en-US" sz="1600" dirty="0" err="1"/>
              <a:t>d’azzardo</a:t>
            </a:r>
            <a:r>
              <a:rPr lang="en-US" sz="1600" dirty="0"/>
              <a:t> </a:t>
            </a:r>
            <a:r>
              <a:rPr lang="en-US" sz="1600" dirty="0" err="1"/>
              <a:t>nelle</a:t>
            </a:r>
            <a:r>
              <a:rPr lang="en-US" sz="1600" dirty="0"/>
              <a:t> </a:t>
            </a:r>
            <a:r>
              <a:rPr lang="en-US" sz="1600" dirty="0" err="1"/>
              <a:t>scuole</a:t>
            </a:r>
            <a:endParaRPr lang="en-US" sz="1600" dirty="0"/>
          </a:p>
          <a:p>
            <a:pPr indent="-228600">
              <a:lnSpc>
                <a:spcPct val="90000"/>
              </a:lnSpc>
              <a:spcAft>
                <a:spcPts val="600"/>
              </a:spcAft>
              <a:buFont typeface="Arial" panose="020B0604020202020204" pitchFamily="34" charset="0"/>
              <a:buChar char="•"/>
            </a:pPr>
            <a:r>
              <a:rPr lang="en-US" sz="1600" dirty="0"/>
              <a:t>Dal 2018 Con Lions: </a:t>
            </a:r>
            <a:r>
              <a:rPr lang="en-US" sz="1600" dirty="0" err="1"/>
              <a:t>accoglienza</a:t>
            </a:r>
            <a:r>
              <a:rPr lang="en-US" sz="1600" dirty="0"/>
              <a:t> di </a:t>
            </a:r>
            <a:r>
              <a:rPr lang="en-US" sz="1600" dirty="0" err="1"/>
              <a:t>ragazzi</a:t>
            </a:r>
            <a:r>
              <a:rPr lang="en-US" sz="1600" dirty="0"/>
              <a:t> </a:t>
            </a:r>
            <a:r>
              <a:rPr lang="en-US" sz="1600" dirty="0" err="1"/>
              <a:t>gratuita</a:t>
            </a:r>
            <a:r>
              <a:rPr lang="en-US" sz="1600" dirty="0"/>
              <a:t> </a:t>
            </a:r>
            <a:r>
              <a:rPr lang="en-US" sz="1600" dirty="0" err="1"/>
              <a:t>nei</a:t>
            </a:r>
            <a:r>
              <a:rPr lang="en-US" sz="1600" dirty="0"/>
              <a:t> </a:t>
            </a:r>
            <a:r>
              <a:rPr lang="en-US" sz="1600" dirty="0" err="1"/>
              <a:t>nostri</a:t>
            </a:r>
            <a:r>
              <a:rPr lang="en-US" sz="1600" dirty="0"/>
              <a:t> </a:t>
            </a:r>
            <a:r>
              <a:rPr lang="en-US" sz="1600" dirty="0" err="1"/>
              <a:t>centri</a:t>
            </a:r>
            <a:r>
              <a:rPr lang="en-US" sz="1600" dirty="0"/>
              <a:t> </a:t>
            </a:r>
            <a:r>
              <a:rPr lang="en-US" sz="1600" dirty="0" err="1"/>
              <a:t>sportivi</a:t>
            </a:r>
            <a:endParaRPr lang="en-US" sz="1600" dirty="0"/>
          </a:p>
          <a:p>
            <a:pPr indent="-228600">
              <a:lnSpc>
                <a:spcPct val="90000"/>
              </a:lnSpc>
              <a:spcAft>
                <a:spcPts val="600"/>
              </a:spcAft>
              <a:buFont typeface="Arial" panose="020B0604020202020204" pitchFamily="34" charset="0"/>
              <a:buChar char="•"/>
            </a:pPr>
            <a:r>
              <a:rPr lang="en-US" sz="1600" dirty="0"/>
              <a:t>2018 Con Fondazione </a:t>
            </a:r>
            <a:r>
              <a:rPr lang="en-US" sz="1600" dirty="0" err="1"/>
              <a:t>Fiumara</a:t>
            </a:r>
            <a:r>
              <a:rPr lang="en-US" sz="1600" dirty="0"/>
              <a:t>: </a:t>
            </a:r>
            <a:r>
              <a:rPr lang="en-US" sz="1600" dirty="0" err="1"/>
              <a:t>attività</a:t>
            </a:r>
            <a:r>
              <a:rPr lang="en-US" sz="1600" dirty="0"/>
              <a:t> per </a:t>
            </a:r>
            <a:r>
              <a:rPr lang="en-US" sz="1600" dirty="0" err="1"/>
              <a:t>disabili</a:t>
            </a:r>
            <a:r>
              <a:rPr lang="en-US" sz="1600" dirty="0"/>
              <a:t> di volley e vela </a:t>
            </a:r>
            <a:r>
              <a:rPr lang="en-US" sz="1600" dirty="0" err="1"/>
              <a:t>gratuita</a:t>
            </a:r>
            <a:endParaRPr lang="en-US" sz="1600" dirty="0"/>
          </a:p>
          <a:p>
            <a:pPr indent="-228600">
              <a:lnSpc>
                <a:spcPct val="90000"/>
              </a:lnSpc>
              <a:spcAft>
                <a:spcPts val="600"/>
              </a:spcAft>
              <a:buFont typeface="Arial" panose="020B0604020202020204" pitchFamily="34" charset="0"/>
              <a:buChar char="•"/>
            </a:pPr>
            <a:r>
              <a:rPr lang="en-US" sz="1600" dirty="0"/>
              <a:t>Dal 2018 Con Coni Nazionale: “Sport di tutti”, </a:t>
            </a:r>
            <a:r>
              <a:rPr lang="en-US" sz="1600" dirty="0" err="1"/>
              <a:t>attività</a:t>
            </a:r>
            <a:r>
              <a:rPr lang="en-US" sz="1600" dirty="0"/>
              <a:t> </a:t>
            </a:r>
            <a:r>
              <a:rPr lang="en-US" sz="1600" dirty="0" err="1"/>
              <a:t>sportiva</a:t>
            </a:r>
            <a:r>
              <a:rPr lang="en-US" sz="1600" dirty="0"/>
              <a:t> </a:t>
            </a:r>
            <a:r>
              <a:rPr lang="en-US" sz="1600" dirty="0" err="1"/>
              <a:t>gratuita</a:t>
            </a:r>
            <a:r>
              <a:rPr lang="en-US" sz="1600" dirty="0"/>
              <a:t> per </a:t>
            </a:r>
            <a:r>
              <a:rPr lang="en-US" sz="1600" dirty="0" err="1"/>
              <a:t>ragazzi</a:t>
            </a:r>
            <a:r>
              <a:rPr lang="en-US" sz="1600" dirty="0"/>
              <a:t> </a:t>
            </a:r>
            <a:r>
              <a:rPr lang="en-US" sz="1600" dirty="0" err="1"/>
              <a:t>seguiti</a:t>
            </a:r>
            <a:r>
              <a:rPr lang="en-US" sz="1600" dirty="0"/>
              <a:t> da ATS</a:t>
            </a:r>
          </a:p>
          <a:p>
            <a:pPr indent="-228600">
              <a:lnSpc>
                <a:spcPct val="90000"/>
              </a:lnSpc>
              <a:spcAft>
                <a:spcPts val="600"/>
              </a:spcAft>
              <a:buFont typeface="Arial" panose="020B0604020202020204" pitchFamily="34" charset="0"/>
              <a:buChar char="•"/>
            </a:pPr>
            <a:r>
              <a:rPr lang="en-US" sz="1600" dirty="0"/>
              <a:t>2020 Con Coni Nazionale: </a:t>
            </a:r>
            <a:r>
              <a:rPr lang="en-US" sz="1600" dirty="0" err="1"/>
              <a:t>Educamp</a:t>
            </a:r>
            <a:r>
              <a:rPr lang="en-US" sz="1600" dirty="0"/>
              <a:t> 2020 (</a:t>
            </a:r>
            <a:r>
              <a:rPr lang="en-US" sz="1600" dirty="0" err="1"/>
              <a:t>centri</a:t>
            </a:r>
            <a:r>
              <a:rPr lang="en-US" sz="1600" dirty="0"/>
              <a:t> </a:t>
            </a:r>
            <a:r>
              <a:rPr lang="en-US" sz="1600" dirty="0" err="1"/>
              <a:t>estivi</a:t>
            </a:r>
            <a:r>
              <a:rPr lang="en-US" sz="1600" dirty="0"/>
              <a:t>) in tempo di Covid 19 </a:t>
            </a:r>
          </a:p>
          <a:p>
            <a:pPr indent="-228600">
              <a:lnSpc>
                <a:spcPct val="90000"/>
              </a:lnSpc>
              <a:spcAft>
                <a:spcPts val="600"/>
              </a:spcAft>
              <a:buFont typeface="Arial" panose="020B0604020202020204" pitchFamily="34" charset="0"/>
              <a:buChar char="•"/>
            </a:pPr>
            <a:r>
              <a:rPr lang="en-US" sz="1600" dirty="0"/>
              <a:t>2020 Con </a:t>
            </a:r>
            <a:r>
              <a:rPr lang="en-US" sz="1600" dirty="0" err="1"/>
              <a:t>Regione</a:t>
            </a:r>
            <a:r>
              <a:rPr lang="en-US" sz="1600" dirty="0"/>
              <a:t> Liguria: Sport Enjoy </a:t>
            </a:r>
            <a:r>
              <a:rPr lang="en-US" sz="1600" dirty="0" err="1"/>
              <a:t>disabilità</a:t>
            </a:r>
            <a:r>
              <a:rPr lang="en-US" sz="1600" dirty="0"/>
              <a:t> al </a:t>
            </a:r>
            <a:r>
              <a:rPr lang="en-US" sz="1600" dirty="0" err="1"/>
              <a:t>plurale</a:t>
            </a:r>
            <a:r>
              <a:rPr lang="en-US" sz="1600" dirty="0"/>
              <a:t> </a:t>
            </a:r>
          </a:p>
          <a:p>
            <a:pPr indent="-228600">
              <a:lnSpc>
                <a:spcPct val="90000"/>
              </a:lnSpc>
              <a:spcAft>
                <a:spcPts val="600"/>
              </a:spcAft>
              <a:buFont typeface="Arial" panose="020B0604020202020204" pitchFamily="34" charset="0"/>
              <a:buChar char="•"/>
            </a:pPr>
            <a:r>
              <a:rPr lang="en-US" sz="1600" dirty="0"/>
              <a:t>2020 Con </a:t>
            </a:r>
            <a:r>
              <a:rPr lang="en-US" sz="1600" dirty="0" err="1"/>
              <a:t>Compagnia</a:t>
            </a:r>
            <a:r>
              <a:rPr lang="en-US" sz="1600" dirty="0"/>
              <a:t> San Paolo: polo </a:t>
            </a:r>
            <a:r>
              <a:rPr lang="en-US" sz="1600" dirty="0" err="1"/>
              <a:t>ricreativo</a:t>
            </a:r>
            <a:r>
              <a:rPr lang="en-US" sz="1600" dirty="0"/>
              <a:t> DLF </a:t>
            </a:r>
          </a:p>
          <a:p>
            <a:pPr indent="-228600">
              <a:lnSpc>
                <a:spcPct val="90000"/>
              </a:lnSpc>
              <a:spcAft>
                <a:spcPts val="600"/>
              </a:spcAft>
              <a:buFont typeface="Arial" panose="020B0604020202020204" pitchFamily="34" charset="0"/>
              <a:buChar char="•"/>
            </a:pPr>
            <a:r>
              <a:rPr lang="en-US" sz="1600" dirty="0"/>
              <a:t>2020 Con </a:t>
            </a:r>
            <a:r>
              <a:rPr lang="en-US" sz="1600" dirty="0" err="1"/>
              <a:t>Comune</a:t>
            </a:r>
            <a:r>
              <a:rPr lang="en-US" sz="1600" dirty="0"/>
              <a:t> di Genova: </a:t>
            </a:r>
            <a:r>
              <a:rPr lang="en-US" sz="1600" dirty="0" err="1"/>
              <a:t>Disabilia</a:t>
            </a:r>
            <a:endParaRPr lang="en-US" sz="1600" dirty="0"/>
          </a:p>
        </p:txBody>
      </p:sp>
      <p:sp>
        <p:nvSpPr>
          <p:cNvPr id="2" name="Rettangolo 1"/>
          <p:cNvSpPr/>
          <p:nvPr/>
        </p:nvSpPr>
        <p:spPr>
          <a:xfrm>
            <a:off x="2166939" y="714375"/>
            <a:ext cx="4321175" cy="782137"/>
          </a:xfrm>
          <a:prstGeom prst="rect">
            <a:avLst/>
          </a:prstGeom>
        </p:spPr>
        <p:txBody>
          <a:bodyPr>
            <a:spAutoFit/>
          </a:bodyPr>
          <a:lstStyle/>
          <a:p>
            <a:pPr>
              <a:lnSpc>
                <a:spcPct val="150000"/>
              </a:lnSpc>
              <a:spcAft>
                <a:spcPts val="600"/>
              </a:spcAft>
              <a:defRPr/>
            </a:pPr>
            <a:endParaRPr lang="it-IT" sz="1400"/>
          </a:p>
          <a:p>
            <a:pPr marL="285750" indent="-285750">
              <a:lnSpc>
                <a:spcPct val="150000"/>
              </a:lnSpc>
              <a:spcAft>
                <a:spcPts val="600"/>
              </a:spcAft>
              <a:defRPr/>
            </a:pPr>
            <a:endParaRPr lang="it-IT" sz="1400"/>
          </a:p>
        </p:txBody>
      </p:sp>
      <p:sp>
        <p:nvSpPr>
          <p:cNvPr id="30725" name="AutoShape 4" descr="Sport Enjoy logo sport and go"/>
          <p:cNvSpPr>
            <a:spLocks noChangeAspect="1" noChangeArrowheads="1"/>
          </p:cNvSpPr>
          <p:nvPr/>
        </p:nvSpPr>
        <p:spPr bwMode="auto">
          <a:xfrm>
            <a:off x="1679575" y="-304800"/>
            <a:ext cx="3600450" cy="638175"/>
          </a:xfrm>
          <a:prstGeom prst="rect">
            <a:avLst/>
          </a:prstGeom>
          <a:noFill/>
          <a:ln w="9525">
            <a:noFill/>
            <a:miter lim="800000"/>
            <a:headEnd/>
            <a:tailEnd/>
          </a:ln>
        </p:spPr>
        <p:txBody>
          <a:bodyPr/>
          <a:lstStyle/>
          <a:p>
            <a:endParaRPr lang="it-IT"/>
          </a:p>
        </p:txBody>
      </p:sp>
      <p:sp>
        <p:nvSpPr>
          <p:cNvPr id="30726" name="AutoShape 6" descr="Sport Enjoy logo sport and go"/>
          <p:cNvSpPr>
            <a:spLocks noChangeAspect="1" noChangeArrowheads="1"/>
          </p:cNvSpPr>
          <p:nvPr/>
        </p:nvSpPr>
        <p:spPr bwMode="auto">
          <a:xfrm>
            <a:off x="1679575" y="-304800"/>
            <a:ext cx="3600450" cy="638175"/>
          </a:xfrm>
          <a:prstGeom prst="rect">
            <a:avLst/>
          </a:prstGeom>
          <a:noFill/>
          <a:ln w="9525">
            <a:noFill/>
            <a:miter lim="800000"/>
            <a:headEnd/>
            <a:tailEnd/>
          </a:ln>
        </p:spPr>
        <p:txBody>
          <a:bodyPr/>
          <a:lstStyle/>
          <a:p>
            <a:endParaRPr lang="it-IT"/>
          </a:p>
        </p:txBody>
      </p:sp>
      <p:sp>
        <p:nvSpPr>
          <p:cNvPr id="30727" name="AutoShape 8" descr="Sport Enjoy logo sport and go"/>
          <p:cNvSpPr>
            <a:spLocks noChangeAspect="1" noChangeArrowheads="1"/>
          </p:cNvSpPr>
          <p:nvPr/>
        </p:nvSpPr>
        <p:spPr bwMode="auto">
          <a:xfrm>
            <a:off x="1679575" y="-304800"/>
            <a:ext cx="3600450" cy="638175"/>
          </a:xfrm>
          <a:prstGeom prst="rect">
            <a:avLst/>
          </a:prstGeom>
          <a:noFill/>
          <a:ln w="9525">
            <a:noFill/>
            <a:miter lim="800000"/>
            <a:headEnd/>
            <a:tailEnd/>
          </a:ln>
        </p:spPr>
        <p:txBody>
          <a:bodyPr/>
          <a:lstStyle/>
          <a:p>
            <a:endParaRPr lang="it-IT"/>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32" name="Rectangle 3073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
          <p:cNvSpPr txBox="1">
            <a:spLocks noChangeArrowheads="1"/>
          </p:cNvSpPr>
          <p:nvPr/>
        </p:nvSpPr>
        <p:spPr bwMode="auto">
          <a:xfrm>
            <a:off x="838200" y="365125"/>
            <a:ext cx="10515600" cy="1325563"/>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fontAlgn="auto" hangingPunct="1">
              <a:lnSpc>
                <a:spcPct val="90000"/>
              </a:lnSpc>
              <a:spcAft>
                <a:spcPts val="600"/>
              </a:spcAft>
              <a:defRPr/>
            </a:pPr>
            <a:r>
              <a:rPr lang="en-US" sz="5400" kern="1200">
                <a:solidFill>
                  <a:schemeClr val="tx1"/>
                </a:solidFill>
                <a:effectLst>
                  <a:outerShdw blurRad="38100" dist="38100" dir="2700000" algn="tl">
                    <a:srgbClr val="C0C0C0"/>
                  </a:outerShdw>
                </a:effectLst>
                <a:latin typeface="+mj-lt"/>
                <a:ea typeface="+mj-ea"/>
                <a:cs typeface="+mj-cs"/>
              </a:rPr>
              <a:t>Sport e Sociale  </a:t>
            </a:r>
          </a:p>
        </p:txBody>
      </p:sp>
      <p:sp>
        <p:nvSpPr>
          <p:cNvPr id="3073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ttangolo 1"/>
          <p:cNvSpPr/>
          <p:nvPr/>
        </p:nvSpPr>
        <p:spPr>
          <a:xfrm>
            <a:off x="2166939" y="714375"/>
            <a:ext cx="4321175" cy="782137"/>
          </a:xfrm>
          <a:prstGeom prst="rect">
            <a:avLst/>
          </a:prstGeom>
        </p:spPr>
        <p:txBody>
          <a:bodyPr>
            <a:spAutoFit/>
          </a:bodyPr>
          <a:lstStyle/>
          <a:p>
            <a:pPr>
              <a:lnSpc>
                <a:spcPct val="150000"/>
              </a:lnSpc>
              <a:spcAft>
                <a:spcPts val="600"/>
              </a:spcAft>
              <a:defRPr/>
            </a:pPr>
            <a:endParaRPr lang="it-IT" sz="1400"/>
          </a:p>
          <a:p>
            <a:pPr marL="285750" indent="-285750">
              <a:lnSpc>
                <a:spcPct val="150000"/>
              </a:lnSpc>
              <a:spcAft>
                <a:spcPts val="600"/>
              </a:spcAft>
              <a:defRPr/>
            </a:pPr>
            <a:endParaRPr lang="it-IT" sz="1400"/>
          </a:p>
        </p:txBody>
      </p:sp>
      <p:sp>
        <p:nvSpPr>
          <p:cNvPr id="30725" name="AutoShape 4" descr="Sport Enjoy logo sport and go"/>
          <p:cNvSpPr>
            <a:spLocks noChangeAspect="1" noChangeArrowheads="1"/>
          </p:cNvSpPr>
          <p:nvPr/>
        </p:nvSpPr>
        <p:spPr bwMode="auto">
          <a:xfrm>
            <a:off x="1679575" y="-304800"/>
            <a:ext cx="3600450" cy="638175"/>
          </a:xfrm>
          <a:prstGeom prst="rect">
            <a:avLst/>
          </a:prstGeom>
          <a:noFill/>
          <a:ln w="9525">
            <a:noFill/>
            <a:miter lim="800000"/>
            <a:headEnd/>
            <a:tailEnd/>
          </a:ln>
        </p:spPr>
        <p:txBody>
          <a:bodyPr/>
          <a:lstStyle/>
          <a:p>
            <a:endParaRPr lang="it-IT"/>
          </a:p>
        </p:txBody>
      </p:sp>
      <p:sp>
        <p:nvSpPr>
          <p:cNvPr id="30726" name="AutoShape 6" descr="Sport Enjoy logo sport and go"/>
          <p:cNvSpPr>
            <a:spLocks noChangeAspect="1" noChangeArrowheads="1"/>
          </p:cNvSpPr>
          <p:nvPr/>
        </p:nvSpPr>
        <p:spPr bwMode="auto">
          <a:xfrm>
            <a:off x="1679575" y="-304800"/>
            <a:ext cx="3600450" cy="638175"/>
          </a:xfrm>
          <a:prstGeom prst="rect">
            <a:avLst/>
          </a:prstGeom>
          <a:noFill/>
          <a:ln w="9525">
            <a:noFill/>
            <a:miter lim="800000"/>
            <a:headEnd/>
            <a:tailEnd/>
          </a:ln>
        </p:spPr>
        <p:txBody>
          <a:bodyPr/>
          <a:lstStyle/>
          <a:p>
            <a:endParaRPr lang="it-IT"/>
          </a:p>
        </p:txBody>
      </p:sp>
      <p:sp>
        <p:nvSpPr>
          <p:cNvPr id="30727" name="AutoShape 8" descr="Sport Enjoy logo sport and go"/>
          <p:cNvSpPr>
            <a:spLocks noChangeAspect="1" noChangeArrowheads="1"/>
          </p:cNvSpPr>
          <p:nvPr/>
        </p:nvSpPr>
        <p:spPr bwMode="auto">
          <a:xfrm>
            <a:off x="1679575" y="-304800"/>
            <a:ext cx="3600450" cy="638175"/>
          </a:xfrm>
          <a:prstGeom prst="rect">
            <a:avLst/>
          </a:prstGeom>
          <a:noFill/>
          <a:ln w="9525">
            <a:noFill/>
            <a:miter lim="800000"/>
            <a:headEnd/>
            <a:tailEnd/>
          </a:ln>
        </p:spPr>
        <p:txBody>
          <a:bodyPr/>
          <a:lstStyle/>
          <a:p>
            <a:endParaRPr lang="it-IT"/>
          </a:p>
        </p:txBody>
      </p:sp>
      <p:sp>
        <p:nvSpPr>
          <p:cNvPr id="4" name="CasellaDiTesto 3">
            <a:extLst>
              <a:ext uri="{FF2B5EF4-FFF2-40B4-BE49-F238E27FC236}">
                <a16:creationId xmlns:a16="http://schemas.microsoft.com/office/drawing/2014/main" id="{BCC9C8B2-3CAB-B6F8-9E7E-A589F71751CE}"/>
              </a:ext>
            </a:extLst>
          </p:cNvPr>
          <p:cNvSpPr txBox="1"/>
          <p:nvPr/>
        </p:nvSpPr>
        <p:spPr>
          <a:xfrm>
            <a:off x="669036" y="2296794"/>
            <a:ext cx="10546433" cy="3200876"/>
          </a:xfrm>
          <a:prstGeom prst="rect">
            <a:avLst/>
          </a:prstGeom>
          <a:noFill/>
        </p:spPr>
        <p:txBody>
          <a:bodyPr wrap="square">
            <a:spAutoFit/>
          </a:bodyPr>
          <a:lstStyle/>
          <a:p>
            <a:pPr>
              <a:lnSpc>
                <a:spcPct val="90000"/>
              </a:lnSpc>
              <a:spcAft>
                <a:spcPts val="600"/>
              </a:spcAft>
            </a:pPr>
            <a:r>
              <a:rPr lang="en-US" sz="1800" i="1" dirty="0" err="1">
                <a:solidFill>
                  <a:srgbClr val="FF0000"/>
                </a:solidFill>
              </a:rPr>
              <a:t>PiÙ</a:t>
            </a:r>
            <a:r>
              <a:rPr lang="en-US" sz="1800" i="1" dirty="0">
                <a:solidFill>
                  <a:srgbClr val="FF0000"/>
                </a:solidFill>
              </a:rPr>
              <a:t> RECENTEMENTE </a:t>
            </a:r>
            <a:endParaRPr lang="en-US" i="1" dirty="0">
              <a:solidFill>
                <a:srgbClr val="FF0000"/>
              </a:solidFill>
            </a:endParaRPr>
          </a:p>
          <a:p>
            <a:pPr>
              <a:lnSpc>
                <a:spcPct val="90000"/>
              </a:lnSpc>
              <a:spcAft>
                <a:spcPts val="600"/>
              </a:spcAft>
            </a:pPr>
            <a:endParaRPr lang="en-US" sz="1800" i="1" dirty="0"/>
          </a:p>
          <a:p>
            <a:pPr marL="57150" indent="-285750">
              <a:lnSpc>
                <a:spcPct val="90000"/>
              </a:lnSpc>
              <a:spcAft>
                <a:spcPts val="600"/>
              </a:spcAft>
              <a:buFont typeface="Wingdings" pitchFamily="2" charset="2"/>
              <a:buChar char="Ø"/>
            </a:pPr>
            <a:r>
              <a:rPr lang="en-US" sz="1800" dirty="0"/>
              <a:t>2021 Con la </a:t>
            </a:r>
            <a:r>
              <a:rPr lang="en-US" sz="1800" dirty="0" err="1"/>
              <a:t>fondazione</a:t>
            </a:r>
            <a:r>
              <a:rPr lang="en-US" sz="1800" dirty="0"/>
              <a:t> “Con </a:t>
            </a:r>
            <a:r>
              <a:rPr lang="en-US" sz="1800" dirty="0" err="1"/>
              <a:t>i</a:t>
            </a:r>
            <a:r>
              <a:rPr lang="en-US" sz="1800" dirty="0"/>
              <a:t> bambini” e </a:t>
            </a:r>
            <a:r>
              <a:rPr lang="en-US" sz="1800" dirty="0" err="1"/>
              <a:t>insieme</a:t>
            </a:r>
            <a:r>
              <a:rPr lang="en-US" sz="1800" dirty="0"/>
              <a:t> a IC </a:t>
            </a:r>
            <a:r>
              <a:rPr lang="en-US" sz="1800" dirty="0" err="1"/>
              <a:t>Barabino</a:t>
            </a:r>
            <a:r>
              <a:rPr lang="en-US" sz="1800" dirty="0"/>
              <a:t> e </a:t>
            </a:r>
            <a:r>
              <a:rPr lang="en-US" sz="1800" dirty="0" err="1"/>
              <a:t>altri</a:t>
            </a:r>
            <a:r>
              <a:rPr lang="en-US" sz="1800" dirty="0"/>
              <a:t> partner </a:t>
            </a:r>
            <a:r>
              <a:rPr lang="en-US" sz="1800" dirty="0" err="1"/>
              <a:t>tra</a:t>
            </a:r>
            <a:r>
              <a:rPr lang="en-US" sz="1800" dirty="0"/>
              <a:t> cui </a:t>
            </a:r>
            <a:r>
              <a:rPr lang="en-US" sz="1800" dirty="0" err="1"/>
              <a:t>Comune</a:t>
            </a:r>
            <a:r>
              <a:rPr lang="en-US" sz="1800" dirty="0"/>
              <a:t> e </a:t>
            </a:r>
            <a:r>
              <a:rPr lang="en-US" sz="1800" dirty="0" err="1"/>
              <a:t>Università</a:t>
            </a:r>
            <a:r>
              <a:rPr lang="en-US" sz="1800" dirty="0"/>
              <a:t> di Genova </a:t>
            </a:r>
            <a:r>
              <a:rPr lang="en-US" sz="1800" dirty="0" err="1"/>
              <a:t>abbiamo</a:t>
            </a:r>
            <a:r>
              <a:rPr lang="en-US" sz="1800" dirty="0"/>
              <a:t> </a:t>
            </a:r>
            <a:r>
              <a:rPr lang="en-US" sz="1800" dirty="0" err="1"/>
              <a:t>attivato</a:t>
            </a:r>
            <a:r>
              <a:rPr lang="en-US" sz="1800" dirty="0"/>
              <a:t> il  Progetto “</a:t>
            </a:r>
            <a:r>
              <a:rPr lang="en-US" sz="1800" dirty="0" err="1"/>
              <a:t>Oltre</a:t>
            </a:r>
            <a:r>
              <a:rPr lang="en-US" sz="1800" dirty="0"/>
              <a:t> il Ponte” per le </a:t>
            </a:r>
            <a:r>
              <a:rPr lang="en-US" sz="1800" dirty="0" err="1"/>
              <a:t>Scuole</a:t>
            </a:r>
            <a:r>
              <a:rPr lang="en-US" sz="1800" dirty="0"/>
              <a:t> </a:t>
            </a:r>
            <a:r>
              <a:rPr lang="en-US" sz="1800" dirty="0" err="1"/>
              <a:t>Medie</a:t>
            </a:r>
            <a:r>
              <a:rPr lang="en-US" sz="1800" dirty="0"/>
              <a:t> </a:t>
            </a:r>
          </a:p>
          <a:p>
            <a:pPr marL="57150" indent="-285750">
              <a:lnSpc>
                <a:spcPct val="90000"/>
              </a:lnSpc>
              <a:spcAft>
                <a:spcPts val="600"/>
              </a:spcAft>
              <a:buFont typeface="Wingdings" pitchFamily="2" charset="2"/>
              <a:buChar char="Ø"/>
            </a:pPr>
            <a:r>
              <a:rPr lang="en-US" sz="1800" dirty="0"/>
              <a:t>2021 Con </a:t>
            </a:r>
            <a:r>
              <a:rPr lang="en-US" sz="1800" dirty="0" err="1"/>
              <a:t>Regione</a:t>
            </a:r>
            <a:r>
              <a:rPr lang="en-US" sz="1800" dirty="0"/>
              <a:t> Liguria Progetto Sport ENJOY 2</a:t>
            </a:r>
          </a:p>
          <a:p>
            <a:pPr marL="57150" indent="-285750">
              <a:lnSpc>
                <a:spcPct val="90000"/>
              </a:lnSpc>
              <a:spcAft>
                <a:spcPts val="600"/>
              </a:spcAft>
              <a:buFont typeface="Wingdings" pitchFamily="2" charset="2"/>
              <a:buChar char="Ø"/>
            </a:pPr>
            <a:r>
              <a:rPr lang="en-US" sz="1800" dirty="0"/>
              <a:t>2021 Con </a:t>
            </a:r>
            <a:r>
              <a:rPr lang="en-US" sz="1800" dirty="0" err="1"/>
              <a:t>Regione</a:t>
            </a:r>
            <a:r>
              <a:rPr lang="en-US" sz="1800" dirty="0"/>
              <a:t> Liguria Progetto Lab…oratorio</a:t>
            </a:r>
          </a:p>
          <a:p>
            <a:pPr marL="57150" indent="-285750">
              <a:lnSpc>
                <a:spcPct val="90000"/>
              </a:lnSpc>
              <a:spcAft>
                <a:spcPts val="600"/>
              </a:spcAft>
              <a:buFont typeface="Wingdings" pitchFamily="2" charset="2"/>
              <a:buChar char="Ø"/>
            </a:pPr>
            <a:r>
              <a:rPr lang="en-US" sz="1800" dirty="0"/>
              <a:t>2021 Con </a:t>
            </a:r>
            <a:r>
              <a:rPr lang="en-US" sz="1800" dirty="0" err="1"/>
              <a:t>Compagnia</a:t>
            </a:r>
            <a:r>
              <a:rPr lang="en-US" sz="1800" dirty="0"/>
              <a:t> San Paolo Sport e </a:t>
            </a:r>
            <a:r>
              <a:rPr lang="en-US" sz="1800" dirty="0" err="1"/>
              <a:t>Interazione</a:t>
            </a:r>
            <a:r>
              <a:rPr lang="en-US" sz="1800" dirty="0"/>
              <a:t> a </a:t>
            </a:r>
            <a:r>
              <a:rPr lang="en-US" sz="1800" dirty="0" err="1"/>
              <a:t>Rivarolo</a:t>
            </a:r>
            <a:endParaRPr lang="en-US" sz="1800" dirty="0"/>
          </a:p>
          <a:p>
            <a:pPr marL="57150" indent="-285750">
              <a:lnSpc>
                <a:spcPct val="90000"/>
              </a:lnSpc>
              <a:spcAft>
                <a:spcPts val="600"/>
              </a:spcAft>
              <a:buFont typeface="Wingdings" pitchFamily="2" charset="2"/>
              <a:buChar char="Ø"/>
            </a:pPr>
            <a:r>
              <a:rPr lang="en-US" sz="1800" dirty="0"/>
              <a:t>2022 Con Sport e Salute “ Sport </a:t>
            </a:r>
            <a:r>
              <a:rPr lang="en-US" sz="1800" dirty="0" err="1"/>
              <a:t>nei</a:t>
            </a:r>
            <a:r>
              <a:rPr lang="en-US" sz="1800" dirty="0"/>
              <a:t> </a:t>
            </a:r>
            <a:r>
              <a:rPr lang="en-US" sz="1800" dirty="0" err="1"/>
              <a:t>Parchi</a:t>
            </a:r>
            <a:endParaRPr lang="en-US" sz="1800" dirty="0"/>
          </a:p>
          <a:p>
            <a:pPr marL="57150" indent="-285750">
              <a:lnSpc>
                <a:spcPct val="90000"/>
              </a:lnSpc>
              <a:spcAft>
                <a:spcPts val="600"/>
              </a:spcAft>
              <a:buFont typeface="Wingdings" pitchFamily="2" charset="2"/>
              <a:buChar char="Ø"/>
            </a:pPr>
            <a:r>
              <a:rPr lang="en-US" sz="1800" dirty="0"/>
              <a:t>2022 Patti di </a:t>
            </a:r>
            <a:r>
              <a:rPr lang="en-US" sz="1800" dirty="0" err="1"/>
              <a:t>sussidiarietà</a:t>
            </a:r>
            <a:r>
              <a:rPr lang="en-US" sz="1800" dirty="0"/>
              <a:t> </a:t>
            </a:r>
            <a:r>
              <a:rPr lang="en-US" sz="1800" dirty="0" err="1"/>
              <a:t>Regione</a:t>
            </a:r>
            <a:r>
              <a:rPr lang="en-US" sz="1800" dirty="0"/>
              <a:t> Liguria : “Sport </a:t>
            </a:r>
            <a:r>
              <a:rPr lang="en-US" sz="1800" dirty="0" err="1"/>
              <a:t>inclusivo</a:t>
            </a:r>
            <a:r>
              <a:rPr lang="en-US" sz="1800" dirty="0"/>
              <a:t>, </a:t>
            </a:r>
            <a:r>
              <a:rPr lang="en-US" sz="1800" dirty="0" err="1"/>
              <a:t>Povertà</a:t>
            </a:r>
            <a:r>
              <a:rPr lang="en-US" sz="1800" dirty="0"/>
              <a:t> </a:t>
            </a:r>
            <a:r>
              <a:rPr lang="en-US" sz="1800" dirty="0" err="1"/>
              <a:t>educativa</a:t>
            </a:r>
            <a:r>
              <a:rPr lang="en-US" sz="1800" dirty="0"/>
              <a:t>, Giovani</a:t>
            </a:r>
          </a:p>
          <a:p>
            <a:pPr marL="57150" indent="-285750">
              <a:lnSpc>
                <a:spcPct val="90000"/>
              </a:lnSpc>
              <a:spcAft>
                <a:spcPts val="600"/>
              </a:spcAft>
              <a:buFont typeface="Wingdings" pitchFamily="2" charset="2"/>
              <a:buChar char="Ø"/>
            </a:pPr>
            <a:r>
              <a:rPr lang="en-US" sz="1800" dirty="0"/>
              <a:t>2023 Liguria </a:t>
            </a:r>
            <a:r>
              <a:rPr lang="en-US" sz="1800" dirty="0" err="1"/>
              <a:t>digitale</a:t>
            </a:r>
            <a:r>
              <a:rPr lang="en-US" sz="1800" dirty="0"/>
              <a:t>, anziani, </a:t>
            </a:r>
            <a:r>
              <a:rPr lang="en-US" sz="1800" dirty="0" err="1"/>
              <a:t>carceri</a:t>
            </a:r>
            <a:r>
              <a:rPr lang="en-US" sz="1800" dirty="0"/>
              <a:t> , outdoor “ </a:t>
            </a:r>
          </a:p>
        </p:txBody>
      </p:sp>
    </p:spTree>
    <p:extLst>
      <p:ext uri="{BB962C8B-B14F-4D97-AF65-F5344CB8AC3E}">
        <p14:creationId xmlns:p14="http://schemas.microsoft.com/office/powerpoint/2010/main" val="12496960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838200" y="365125"/>
            <a:ext cx="10515600" cy="1325563"/>
          </a:xfrm>
        </p:spPr>
        <p:txBody>
          <a:bodyPr>
            <a:normAutofit/>
          </a:bodyPr>
          <a:lstStyle/>
          <a:p>
            <a:r>
              <a:rPr lang="it-IT" sz="5400" b="1" dirty="0"/>
              <a:t> Macroelementi di un progetto  </a:t>
            </a:r>
            <a:endParaRPr lang="it-IT"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759538" y="2293937"/>
            <a:ext cx="4451252" cy="2921156"/>
          </a:xfrm>
        </p:spPr>
        <p:txBody>
          <a:bodyPr>
            <a:normAutofit/>
          </a:bodyPr>
          <a:lstStyle/>
          <a:p>
            <a:pPr>
              <a:buFont typeface="Wingdings" pitchFamily="2" charset="2"/>
              <a:buChar char="Ø"/>
            </a:pPr>
            <a:r>
              <a:rPr lang="it-IT" sz="2400" dirty="0"/>
              <a:t>Enti ammessi</a:t>
            </a:r>
          </a:p>
          <a:p>
            <a:pPr>
              <a:buFont typeface="Wingdings" pitchFamily="2" charset="2"/>
              <a:buChar char="Ø"/>
            </a:pPr>
            <a:r>
              <a:rPr lang="it-IT" sz="2400" dirty="0"/>
              <a:t>Finalità</a:t>
            </a:r>
          </a:p>
          <a:p>
            <a:pPr>
              <a:buFont typeface="Wingdings" pitchFamily="2" charset="2"/>
              <a:buChar char="Ø"/>
            </a:pPr>
            <a:r>
              <a:rPr lang="it-IT" sz="2400" dirty="0"/>
              <a:t>Tempistiche </a:t>
            </a:r>
          </a:p>
          <a:p>
            <a:pPr>
              <a:buFont typeface="Wingdings" pitchFamily="2" charset="2"/>
              <a:buChar char="Ø"/>
            </a:pPr>
            <a:r>
              <a:rPr lang="it-IT" sz="2400" dirty="0"/>
              <a:t>Importo concesso (tranches)</a:t>
            </a:r>
          </a:p>
          <a:p>
            <a:pPr>
              <a:buFont typeface="Wingdings" pitchFamily="2" charset="2"/>
              <a:buChar char="Ø"/>
            </a:pPr>
            <a:r>
              <a:rPr lang="it-IT" sz="2400" dirty="0"/>
              <a:t>Enti di controllo</a:t>
            </a:r>
          </a:p>
          <a:p>
            <a:endParaRPr lang="it-IT" sz="2400" dirty="0"/>
          </a:p>
          <a:p>
            <a:pPr>
              <a:buNone/>
            </a:pPr>
            <a:endParaRPr lang="it-IT" sz="2400" dirty="0"/>
          </a:p>
        </p:txBody>
      </p:sp>
      <p:pic>
        <p:nvPicPr>
          <p:cNvPr id="16386" name="Picture 2" descr="Per partecipare a un progetto europeo devo aspettare il “bando perfetto”? -  Guida Europrogettazione">
            <a:extLst>
              <a:ext uri="{FF2B5EF4-FFF2-40B4-BE49-F238E27FC236}">
                <a16:creationId xmlns:a16="http://schemas.microsoft.com/office/drawing/2014/main" id="{EDD860ED-17E6-E5E9-2670-AC2D8495AB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6964" y="2064649"/>
            <a:ext cx="6096000" cy="3197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0428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7" name="Rectangle 1536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572493" y="238539"/>
            <a:ext cx="11018520" cy="1434415"/>
          </a:xfrm>
        </p:spPr>
        <p:txBody>
          <a:bodyPr anchor="b">
            <a:normAutofit/>
          </a:bodyPr>
          <a:lstStyle/>
          <a:p>
            <a:r>
              <a:rPr lang="it-IT" sz="5400" b="1" dirty="0"/>
              <a:t> Step di un progetto   </a:t>
            </a:r>
            <a:endParaRPr lang="it-IT" sz="5400" dirty="0"/>
          </a:p>
        </p:txBody>
      </p:sp>
      <p:sp>
        <p:nvSpPr>
          <p:cNvPr id="1536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572493" y="2071316"/>
            <a:ext cx="6713552" cy="4119172"/>
          </a:xfrm>
        </p:spPr>
        <p:txBody>
          <a:bodyPr anchor="t">
            <a:normAutofit/>
          </a:bodyPr>
          <a:lstStyle/>
          <a:p>
            <a:pPr>
              <a:buFont typeface="Wingdings" pitchFamily="2" charset="2"/>
              <a:buChar char="Ø"/>
            </a:pPr>
            <a:r>
              <a:rPr lang="it-IT" sz="2200" dirty="0"/>
              <a:t>Analisi contesto</a:t>
            </a:r>
          </a:p>
          <a:p>
            <a:pPr>
              <a:buFont typeface="Wingdings" pitchFamily="2" charset="2"/>
              <a:buChar char="Ø"/>
            </a:pPr>
            <a:r>
              <a:rPr lang="it-IT" sz="2200" dirty="0"/>
              <a:t>Formazione della rete </a:t>
            </a:r>
          </a:p>
          <a:p>
            <a:pPr>
              <a:buFont typeface="Wingdings" pitchFamily="2" charset="2"/>
              <a:buChar char="Ø"/>
            </a:pPr>
            <a:r>
              <a:rPr lang="it-IT" sz="2200" dirty="0"/>
              <a:t>Obiettivo del progetto </a:t>
            </a:r>
          </a:p>
          <a:p>
            <a:pPr>
              <a:buFont typeface="Wingdings" pitchFamily="2" charset="2"/>
              <a:buChar char="Ø"/>
            </a:pPr>
            <a:r>
              <a:rPr lang="it-IT" sz="2200" dirty="0"/>
              <a:t>Cronoprogramma</a:t>
            </a:r>
          </a:p>
          <a:p>
            <a:pPr>
              <a:buFont typeface="Wingdings" pitchFamily="2" charset="2"/>
              <a:buChar char="Ø"/>
            </a:pPr>
            <a:r>
              <a:rPr lang="it-IT" sz="2200" dirty="0"/>
              <a:t>Monitoraggio  </a:t>
            </a:r>
          </a:p>
          <a:p>
            <a:pPr>
              <a:buFont typeface="Wingdings" pitchFamily="2" charset="2"/>
              <a:buChar char="Ø"/>
            </a:pPr>
            <a:r>
              <a:rPr lang="it-IT" sz="2200" dirty="0"/>
              <a:t>Importo concesso (tranches)</a:t>
            </a:r>
          </a:p>
          <a:p>
            <a:pPr>
              <a:buNone/>
            </a:pPr>
            <a:endParaRPr lang="it-IT" sz="2200" dirty="0"/>
          </a:p>
          <a:p>
            <a:endParaRPr lang="it-IT" sz="2200" dirty="0"/>
          </a:p>
        </p:txBody>
      </p:sp>
      <p:pic>
        <p:nvPicPr>
          <p:cNvPr id="15362" name="Picture 2" descr="I 7 punti essenziali per realizzare un progetto - CommunicAnimation">
            <a:extLst>
              <a:ext uri="{FF2B5EF4-FFF2-40B4-BE49-F238E27FC236}">
                <a16:creationId xmlns:a16="http://schemas.microsoft.com/office/drawing/2014/main" id="{458B7081-F4F6-9C79-2AED-9EAF4A07B0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444" r="19518"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1539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uzzle bianco con un pezzo rosso">
            <a:extLst>
              <a:ext uri="{FF2B5EF4-FFF2-40B4-BE49-F238E27FC236}">
                <a16:creationId xmlns:a16="http://schemas.microsoft.com/office/drawing/2014/main" id="{92230D02-9129-D868-B412-68E25408EC9D}"/>
              </a:ext>
            </a:extLst>
          </p:cNvPr>
          <p:cNvPicPr>
            <a:picLocks noChangeAspect="1"/>
          </p:cNvPicPr>
          <p:nvPr/>
        </p:nvPicPr>
        <p:blipFill rotWithShape="1">
          <a:blip r:embed="rId2"/>
          <a:srcRect l="28615" r="27010"/>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6115317" y="405685"/>
            <a:ext cx="5464968" cy="1559301"/>
          </a:xfrm>
        </p:spPr>
        <p:txBody>
          <a:bodyPr>
            <a:normAutofit/>
          </a:bodyPr>
          <a:lstStyle/>
          <a:p>
            <a:pPr algn="ctr"/>
            <a:r>
              <a:rPr lang="it-IT" sz="4000" b="1" dirty="0"/>
              <a:t> Progetto vinto!…..</a:t>
            </a:r>
            <a:br>
              <a:rPr lang="it-IT" sz="4000" b="1" dirty="0"/>
            </a:br>
            <a:r>
              <a:rPr lang="it-IT" sz="4000" b="1" dirty="0"/>
              <a:t>Fasi </a:t>
            </a:r>
            <a:endParaRPr lang="it-IT" sz="4000" dirty="0"/>
          </a:p>
        </p:txBody>
      </p:sp>
      <p:sp>
        <p:nvSpPr>
          <p:cNvPr id="3" name="Segnaposto contenuto 2"/>
          <p:cNvSpPr>
            <a:spLocks noGrp="1"/>
          </p:cNvSpPr>
          <p:nvPr>
            <p:ph idx="1"/>
          </p:nvPr>
        </p:nvSpPr>
        <p:spPr>
          <a:xfrm>
            <a:off x="6115317" y="1730326"/>
            <a:ext cx="5247340" cy="4509752"/>
          </a:xfrm>
        </p:spPr>
        <p:txBody>
          <a:bodyPr anchor="ctr">
            <a:normAutofit/>
          </a:bodyPr>
          <a:lstStyle/>
          <a:p>
            <a:pPr>
              <a:buFont typeface="Wingdings" pitchFamily="2" charset="2"/>
              <a:buChar char="Ø"/>
            </a:pPr>
            <a:r>
              <a:rPr lang="it-IT" sz="2000" dirty="0"/>
              <a:t>Attivazione rete e progettazione interna</a:t>
            </a:r>
          </a:p>
          <a:p>
            <a:pPr>
              <a:buFont typeface="Wingdings" pitchFamily="2" charset="2"/>
              <a:buChar char="Ø"/>
            </a:pPr>
            <a:r>
              <a:rPr lang="it-IT" sz="2000" dirty="0"/>
              <a:t>Start up operativa progetto</a:t>
            </a:r>
          </a:p>
          <a:p>
            <a:pPr>
              <a:buFont typeface="Wingdings" pitchFamily="2" charset="2"/>
              <a:buChar char="Ø"/>
            </a:pPr>
            <a:r>
              <a:rPr lang="it-IT" sz="2000" dirty="0"/>
              <a:t>Monitoraggio continuo</a:t>
            </a:r>
          </a:p>
          <a:p>
            <a:pPr>
              <a:buFont typeface="Wingdings" pitchFamily="2" charset="2"/>
              <a:buChar char="Ø"/>
            </a:pPr>
            <a:r>
              <a:rPr lang="it-IT" sz="2000" dirty="0"/>
              <a:t>Modellizzazione </a:t>
            </a:r>
          </a:p>
          <a:p>
            <a:pPr>
              <a:buFont typeface="Wingdings" pitchFamily="2" charset="2"/>
              <a:buChar char="Ø"/>
            </a:pPr>
            <a:r>
              <a:rPr lang="it-IT" sz="2000" dirty="0"/>
              <a:t>Valutazione di impatto </a:t>
            </a:r>
          </a:p>
          <a:p>
            <a:pPr>
              <a:buFont typeface="Wingdings" pitchFamily="2" charset="2"/>
              <a:buChar char="Ø"/>
            </a:pPr>
            <a:r>
              <a:rPr lang="it-IT" sz="2000" dirty="0"/>
              <a:t>Rendicontazione operativa ( su piattaforma)</a:t>
            </a:r>
          </a:p>
          <a:p>
            <a:endParaRPr lang="it-IT" sz="2000" dirty="0"/>
          </a:p>
        </p:txBody>
      </p:sp>
    </p:spTree>
    <p:extLst>
      <p:ext uri="{BB962C8B-B14F-4D97-AF65-F5344CB8AC3E}">
        <p14:creationId xmlns:p14="http://schemas.microsoft.com/office/powerpoint/2010/main" val="668820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title"/>
          </p:nvPr>
        </p:nvSpPr>
        <p:spPr>
          <a:xfrm>
            <a:off x="351343" y="0"/>
            <a:ext cx="8928992" cy="1472273"/>
          </a:xfrm>
          <a:effectLst>
            <a:outerShdw dist="35921" dir="2700000" algn="ctr" rotWithShape="0">
              <a:srgbClr val="C0C0C0"/>
            </a:outerShdw>
          </a:effectLst>
        </p:spPr>
        <p:txBody>
          <a:bodyPr>
            <a:normAutofit/>
          </a:bodyPr>
          <a:lstStyle/>
          <a:p>
            <a:r>
              <a:rPr lang="it-IT" sz="2400" dirty="0">
                <a:latin typeface="Tahoma" panose="020B0604030504040204" pitchFamily="34" charset="0"/>
              </a:rPr>
              <a:t>Con i bambini</a:t>
            </a:r>
            <a:br>
              <a:rPr lang="it-IT" sz="2400" dirty="0">
                <a:latin typeface="Tahoma" panose="020B0604030504040204" pitchFamily="34" charset="0"/>
              </a:rPr>
            </a:br>
            <a:r>
              <a:rPr lang="it-IT" sz="2400" dirty="0">
                <a:latin typeface="Tahoma" panose="020B0604030504040204" pitchFamily="34" charset="0"/>
              </a:rPr>
              <a:t> Genova - un ponte verso il futuro</a:t>
            </a:r>
            <a:br>
              <a:rPr lang="it-IT" sz="2400" dirty="0">
                <a:latin typeface="Tahoma" panose="020B0604030504040204" pitchFamily="34" charset="0"/>
              </a:rPr>
            </a:br>
            <a:r>
              <a:rPr lang="it-IT" sz="2000" dirty="0">
                <a:latin typeface="Tahoma" panose="020B0604030504040204" pitchFamily="34" charset="0"/>
              </a:rPr>
              <a:t>Soggetto Responsabile: Lanza del Vasto società cooperativa sociale</a:t>
            </a:r>
            <a:endParaRPr lang="it-IT" sz="2400" b="1" dirty="0">
              <a:effectLst>
                <a:outerShdw blurRad="38100" dist="38100" dir="2700000" algn="tl">
                  <a:srgbClr val="C0C0C0"/>
                </a:outerShdw>
              </a:effectLst>
              <a:latin typeface="+mn-lt"/>
            </a:endParaRPr>
          </a:p>
        </p:txBody>
      </p:sp>
      <p:sp>
        <p:nvSpPr>
          <p:cNvPr id="31747" name="Text Box 13"/>
          <p:cNvSpPr txBox="1">
            <a:spLocks noChangeArrowheads="1"/>
          </p:cNvSpPr>
          <p:nvPr/>
        </p:nvSpPr>
        <p:spPr bwMode="auto">
          <a:xfrm>
            <a:off x="72155" y="1356220"/>
            <a:ext cx="10959080" cy="5078313"/>
          </a:xfrm>
          <a:prstGeom prst="rect">
            <a:avLst/>
          </a:prstGeom>
          <a:noFill/>
          <a:ln w="9525">
            <a:noFill/>
            <a:miter lim="800000"/>
            <a:headEnd/>
            <a:tailEnd/>
          </a:ln>
        </p:spPr>
        <p:txBody>
          <a:bodyPr wrap="square" rIns="18000">
            <a:spAutoFit/>
          </a:bodyPr>
          <a:lstStyle/>
          <a:p>
            <a:r>
              <a:rPr lang="it-IT" dirty="0">
                <a:solidFill>
                  <a:srgbClr val="FF0000"/>
                </a:solidFill>
              </a:rPr>
              <a:t>Obiettivo:</a:t>
            </a:r>
          </a:p>
          <a:p>
            <a:r>
              <a:rPr lang="it-IT" dirty="0"/>
              <a:t>	Il progetto prevede la realizzazione di attività diffuse e coordinate sul territorio genovese - con particolare riferimento al </a:t>
            </a:r>
            <a:r>
              <a:rPr lang="it-IT" dirty="0">
                <a:solidFill>
                  <a:srgbClr val="FF0000"/>
                </a:solidFill>
              </a:rPr>
              <a:t>Municipio Centro Ovest - </a:t>
            </a:r>
            <a:r>
              <a:rPr lang="it-IT" dirty="0"/>
              <a:t>finalizzate al contrasto al disagio minorile, </a:t>
            </a:r>
            <a:r>
              <a:rPr lang="it-IT" dirty="0">
                <a:solidFill>
                  <a:srgbClr val="FF0000"/>
                </a:solidFill>
              </a:rPr>
              <a:t>alla lotta all’abbandono scolastico, alla promozione del benessere e della socialità tra i minori ed al sostegno alla genitorialità. </a:t>
            </a:r>
          </a:p>
          <a:p>
            <a:endParaRPr lang="it-IT" dirty="0">
              <a:solidFill>
                <a:srgbClr val="FF0000"/>
              </a:solidFill>
            </a:endParaRPr>
          </a:p>
          <a:p>
            <a:r>
              <a:rPr lang="it-IT" dirty="0">
                <a:solidFill>
                  <a:srgbClr val="FF0000"/>
                </a:solidFill>
              </a:rPr>
              <a:t>Target:</a:t>
            </a:r>
          </a:p>
          <a:p>
            <a:r>
              <a:rPr lang="it-IT" dirty="0">
                <a:solidFill>
                  <a:srgbClr val="FF0000"/>
                </a:solidFill>
              </a:rPr>
              <a:t>	</a:t>
            </a:r>
            <a:r>
              <a:rPr lang="it-IT" dirty="0"/>
              <a:t>Le attività sono rivolte ai ragazzi della scuola secondaria inferiore e superiore (11-17) e alle loro famiglie </a:t>
            </a:r>
          </a:p>
          <a:p>
            <a:endParaRPr lang="it-IT" dirty="0"/>
          </a:p>
          <a:p>
            <a:r>
              <a:rPr lang="it-IT" dirty="0">
                <a:solidFill>
                  <a:srgbClr val="FF0000"/>
                </a:solidFill>
              </a:rPr>
              <a:t>Attività:</a:t>
            </a:r>
          </a:p>
          <a:p>
            <a:r>
              <a:rPr lang="it-IT" dirty="0"/>
              <a:t>	contrasto al disagio ed alla dispersone scolastica, attraverso percorsi di gruppo ed individualizzati </a:t>
            </a:r>
          </a:p>
          <a:p>
            <a:r>
              <a:rPr lang="it-IT" dirty="0"/>
              <a:t>	contrasto alla conflittualità a scuola, nel quartiere, nei contesti sportivi ed aggregativi</a:t>
            </a:r>
          </a:p>
          <a:p>
            <a:r>
              <a:rPr lang="it-IT" dirty="0"/>
              <a:t>	creazione di spazi per l’aggregazione spontanea; attivazione di orti urbani presso un’area messa a disposizione dai partner; </a:t>
            </a:r>
          </a:p>
          <a:p>
            <a:r>
              <a:rPr lang="it-IT" dirty="0"/>
              <a:t>	sostegno alla genitorialità. Le attività saranno realizzate mettendo a disposizione spazi privati significativi per il territorio, quali il Centro Polifunzionale di Servizi per la Famiglia Villa Ronco  e presso Istituto Don Bosco</a:t>
            </a:r>
          </a:p>
          <a:p>
            <a:endParaRPr lang="it-IT" dirty="0"/>
          </a:p>
          <a:p>
            <a:r>
              <a:rPr lang="it-IT" dirty="0">
                <a:solidFill>
                  <a:srgbClr val="FF0000"/>
                </a:solidFill>
              </a:rPr>
              <a:t>Finanziamento:</a:t>
            </a:r>
          </a:p>
          <a:p>
            <a:r>
              <a:rPr lang="it-IT" dirty="0"/>
              <a:t>	Importo totale 660.000 –durata 3 anni  -ragazzi scuola secondaria primo grado</a:t>
            </a:r>
            <a:endParaRPr lang="it-IT" dirty="0">
              <a:solidFill>
                <a:srgbClr val="000000"/>
              </a:solidFill>
              <a:latin typeface="Arial Unicode MS" pitchFamily="34" charset="-128"/>
            </a:endParaRPr>
          </a:p>
        </p:txBody>
      </p:sp>
      <p:pic>
        <p:nvPicPr>
          <p:cNvPr id="5" name="Immagine 4">
            <a:extLst>
              <a:ext uri="{FF2B5EF4-FFF2-40B4-BE49-F238E27FC236}">
                <a16:creationId xmlns:a16="http://schemas.microsoft.com/office/drawing/2014/main" id="{C68DAAC5-EBD0-9429-31D7-E6232FA8C2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15011" y="588575"/>
            <a:ext cx="2016224" cy="1472273"/>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5772151" y="908050"/>
            <a:ext cx="4932363" cy="865188"/>
          </a:xfrm>
          <a:prstGeom prst="rect">
            <a:avLst/>
          </a:prstGeom>
          <a:solidFill>
            <a:schemeClr val="bg1"/>
          </a:solidFill>
          <a:ln w="9525">
            <a:noFill/>
            <a:miter lim="800000"/>
            <a:headEnd/>
            <a:tailEnd/>
          </a:ln>
        </p:spPr>
        <p:txBody>
          <a:bodyPr wrap="none" anchor="ctr"/>
          <a:lstStyle/>
          <a:p>
            <a:endParaRPr lang="it-IT"/>
          </a:p>
        </p:txBody>
      </p:sp>
      <p:sp>
        <p:nvSpPr>
          <p:cNvPr id="2" name="Rettangolo 1"/>
          <p:cNvSpPr/>
          <p:nvPr/>
        </p:nvSpPr>
        <p:spPr>
          <a:xfrm>
            <a:off x="464234" y="1268761"/>
            <a:ext cx="5488270" cy="4862870"/>
          </a:xfrm>
          <a:prstGeom prst="rect">
            <a:avLst/>
          </a:prstGeom>
        </p:spPr>
        <p:txBody>
          <a:bodyPr wrap="square">
            <a:spAutoFit/>
          </a:bodyPr>
          <a:lstStyle/>
          <a:p>
            <a:pPr>
              <a:lnSpc>
                <a:spcPct val="150000"/>
              </a:lnSpc>
            </a:pPr>
            <a:r>
              <a:rPr lang="it-IT" sz="2000" i="1" dirty="0">
                <a:solidFill>
                  <a:srgbClr val="FF0000"/>
                </a:solidFill>
              </a:rPr>
              <a:t>Servizi erogati</a:t>
            </a:r>
          </a:p>
          <a:p>
            <a:endParaRPr lang="it-IT" sz="2000" dirty="0"/>
          </a:p>
          <a:p>
            <a:pPr marL="285750" indent="-285750">
              <a:buFont typeface="Wingdings" pitchFamily="2" charset="2"/>
              <a:buChar char="Ø"/>
            </a:pPr>
            <a:r>
              <a:rPr lang="it-IT" sz="2000" dirty="0"/>
              <a:t>8 settimane di centro estivo</a:t>
            </a:r>
          </a:p>
          <a:p>
            <a:pPr marL="285750" indent="-285750">
              <a:buFont typeface="Wingdings" pitchFamily="2" charset="2"/>
              <a:buChar char="Ø"/>
            </a:pPr>
            <a:r>
              <a:rPr lang="it-IT" sz="2000" dirty="0"/>
              <a:t>4 corsi invernali (</a:t>
            </a:r>
            <a:r>
              <a:rPr lang="it-IT" sz="2000" dirty="0" err="1"/>
              <a:t>basket,volley</a:t>
            </a:r>
            <a:r>
              <a:rPr lang="it-IT" sz="2000" dirty="0"/>
              <a:t>,</a:t>
            </a:r>
          </a:p>
          <a:p>
            <a:pPr marL="285750" indent="-285750">
              <a:buFont typeface="Wingdings" pitchFamily="2" charset="2"/>
              <a:buChar char="Ø"/>
            </a:pPr>
            <a:r>
              <a:rPr lang="it-IT" sz="2000" dirty="0" err="1"/>
              <a:t>parkour,hockey</a:t>
            </a:r>
            <a:r>
              <a:rPr lang="it-IT" sz="2000" dirty="0"/>
              <a:t>)</a:t>
            </a:r>
          </a:p>
          <a:p>
            <a:pPr marL="285750" indent="-285750">
              <a:buFont typeface="Wingdings" pitchFamily="2" charset="2"/>
              <a:buChar char="Ø"/>
            </a:pPr>
            <a:r>
              <a:rPr lang="it-IT" sz="2000" dirty="0"/>
              <a:t>4 corsi per disabili</a:t>
            </a:r>
          </a:p>
          <a:p>
            <a:pPr marL="285750" indent="-285750">
              <a:buFont typeface="Wingdings" pitchFamily="2" charset="2"/>
              <a:buChar char="Ø"/>
            </a:pPr>
            <a:r>
              <a:rPr lang="it-IT" sz="2000" dirty="0"/>
              <a:t>Corretti </a:t>
            </a:r>
            <a:r>
              <a:rPr lang="it-IT" sz="2000" dirty="0" err="1"/>
              <a:t>stlil</a:t>
            </a:r>
            <a:r>
              <a:rPr lang="it-IT" sz="2000" dirty="0"/>
              <a:t> di </a:t>
            </a:r>
            <a:r>
              <a:rPr lang="it-IT" sz="2000" dirty="0" err="1"/>
              <a:t>Vita..lezioni</a:t>
            </a:r>
            <a:r>
              <a:rPr lang="it-IT" sz="2000" dirty="0"/>
              <a:t> in classe</a:t>
            </a:r>
          </a:p>
          <a:p>
            <a:pPr marL="285750" indent="-285750">
              <a:buFont typeface="Wingdings" pitchFamily="2" charset="2"/>
              <a:buChar char="Ø"/>
            </a:pPr>
            <a:r>
              <a:rPr lang="it-IT" sz="2000" dirty="0"/>
              <a:t>Doposcuola estivi</a:t>
            </a:r>
          </a:p>
          <a:p>
            <a:pPr marL="285750" indent="-285750">
              <a:buFont typeface="Wingdings" pitchFamily="2" charset="2"/>
              <a:buChar char="Ø"/>
            </a:pPr>
            <a:r>
              <a:rPr lang="it-IT" sz="2000" dirty="0"/>
              <a:t>Mediatori culturali </a:t>
            </a:r>
          </a:p>
          <a:p>
            <a:pPr marL="285750" indent="-285750">
              <a:buFont typeface="Wingdings" pitchFamily="2" charset="2"/>
              <a:buChar char="Ø"/>
            </a:pPr>
            <a:r>
              <a:rPr lang="it-IT" sz="2000" dirty="0"/>
              <a:t>No alla violenza sulle Donne</a:t>
            </a:r>
          </a:p>
          <a:p>
            <a:pPr marL="285750" indent="-285750">
              <a:buFont typeface="Wingdings" pitchFamily="2" charset="2"/>
              <a:buChar char="Ø"/>
            </a:pPr>
            <a:r>
              <a:rPr lang="it-IT" sz="2000" dirty="0"/>
              <a:t>Laboratori ambientali</a:t>
            </a:r>
          </a:p>
          <a:p>
            <a:pPr marL="285750" indent="-285750">
              <a:buFont typeface="Wingdings" pitchFamily="2" charset="2"/>
              <a:buChar char="Ø"/>
            </a:pPr>
            <a:r>
              <a:rPr lang="it-IT" sz="2000" dirty="0"/>
              <a:t>Inserimento di ragazzi fragili in </a:t>
            </a:r>
          </a:p>
          <a:p>
            <a:pPr marL="285750" indent="-285750">
              <a:buFont typeface="Wingdings" pitchFamily="2" charset="2"/>
              <a:buChar char="Ø"/>
            </a:pPr>
            <a:r>
              <a:rPr lang="it-IT" sz="2000" dirty="0"/>
              <a:t>Corsi sportivi agonistici  </a:t>
            </a:r>
          </a:p>
          <a:p>
            <a:pPr lvl="0"/>
            <a:endParaRPr lang="it-IT" sz="2000" dirty="0"/>
          </a:p>
          <a:p>
            <a:pPr lvl="0"/>
            <a:endParaRPr lang="it-IT" sz="2000" dirty="0"/>
          </a:p>
        </p:txBody>
      </p:sp>
      <p:pic>
        <p:nvPicPr>
          <p:cNvPr id="7" name="Picture 2" descr="C:\Users\asd\Desktop\presentazione di rete\logo sportandg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2184"/>
          <a:stretch/>
        </p:blipFill>
        <p:spPr bwMode="auto">
          <a:xfrm>
            <a:off x="7058196" y="0"/>
            <a:ext cx="1785950" cy="1071570"/>
          </a:xfrm>
          <a:prstGeom prst="rect">
            <a:avLst/>
          </a:prstGeom>
          <a:noFill/>
          <a:extLst>
            <a:ext uri="{909E8E84-426E-40DD-AFC4-6F175D3DCCD1}">
              <a14:hiddenFill xmlns:a14="http://schemas.microsoft.com/office/drawing/2010/main">
                <a:solidFill>
                  <a:srgbClr val="FFFFFF"/>
                </a:solidFill>
              </a14:hiddenFill>
            </a:ext>
          </a:extLst>
        </p:spPr>
      </p:pic>
      <p:sp>
        <p:nvSpPr>
          <p:cNvPr id="5122" name="AutoShape 2" descr="https://mail.libero.it/appsuite/api/mail/caeb%202019%20fronte.png?action=attachment&amp;folder=default0%2FINBOX&amp;id=145774&amp;attachment=2&amp;user=2&amp;context=7089292&amp;sequence=1&amp;delivery=view"/>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5124" name="AutoShape 4" descr="https://mail.libero.it/appsuite/api/mail/caeb%202019%20fronte.png?action=attachment&amp;folder=default0%2FINBOX&amp;id=145774&amp;attachment=2&amp;user=2&amp;context=7089292&amp;sequence=1&amp;delivery=view"/>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5126" name="AutoShape 6" descr="https://mail.libero.it/appsuite/api/mail/caeb%202019%20fronte.png?action=attachment&amp;folder=default0%2FINBOX&amp;id=145774&amp;attachment=2&amp;user=2&amp;context=7089292&amp;sequence=1&amp;delivery=view"/>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5127" name="Picture 7" descr="C:\Users\ASUS\Desktop\caeb 2019 fronte (1).png"/>
          <p:cNvPicPr>
            <a:picLocks noChangeAspect="1" noChangeArrowheads="1"/>
          </p:cNvPicPr>
          <p:nvPr/>
        </p:nvPicPr>
        <p:blipFill>
          <a:blip r:embed="rId3" cstate="print"/>
          <a:srcRect/>
          <a:stretch>
            <a:fillRect/>
          </a:stretch>
        </p:blipFill>
        <p:spPr bwMode="auto">
          <a:xfrm>
            <a:off x="7058196" y="1259539"/>
            <a:ext cx="5061797" cy="5616624"/>
          </a:xfrm>
          <a:prstGeom prst="rect">
            <a:avLst/>
          </a:prstGeom>
          <a:noFill/>
        </p:spPr>
      </p:pic>
      <p:sp>
        <p:nvSpPr>
          <p:cNvPr id="3" name="Rectangle 4">
            <a:extLst>
              <a:ext uri="{FF2B5EF4-FFF2-40B4-BE49-F238E27FC236}">
                <a16:creationId xmlns:a16="http://schemas.microsoft.com/office/drawing/2014/main" id="{35512960-CF74-1A42-2870-AF100485DF3E}"/>
              </a:ext>
            </a:extLst>
          </p:cNvPr>
          <p:cNvSpPr>
            <a:spLocks noGrp="1" noChangeArrowheads="1"/>
          </p:cNvSpPr>
          <p:nvPr>
            <p:ph type="title"/>
          </p:nvPr>
        </p:nvSpPr>
        <p:spPr>
          <a:xfrm>
            <a:off x="351343" y="1"/>
            <a:ext cx="6316743" cy="1448972"/>
          </a:xfrm>
          <a:effectLst>
            <a:outerShdw dist="35921" dir="2700000" algn="ctr" rotWithShape="0">
              <a:srgbClr val="C0C0C0"/>
            </a:outerShdw>
          </a:effectLst>
        </p:spPr>
        <p:txBody>
          <a:bodyPr>
            <a:normAutofit/>
          </a:bodyPr>
          <a:lstStyle/>
          <a:p>
            <a:r>
              <a:rPr lang="it-IT" sz="2400" dirty="0">
                <a:latin typeface="Tahoma" panose="020B0604030504040204" pitchFamily="34" charset="0"/>
              </a:rPr>
              <a:t>Con i bambini</a:t>
            </a:r>
            <a:br>
              <a:rPr lang="it-IT" sz="2400" dirty="0">
                <a:latin typeface="Tahoma" panose="020B0604030504040204" pitchFamily="34" charset="0"/>
              </a:rPr>
            </a:br>
            <a:r>
              <a:rPr lang="it-IT" sz="2400" dirty="0">
                <a:latin typeface="Tahoma" panose="020B0604030504040204" pitchFamily="34" charset="0"/>
              </a:rPr>
              <a:t> Genova - un ponte verso il futuro</a:t>
            </a:r>
            <a:br>
              <a:rPr lang="it-IT" sz="2400" dirty="0">
                <a:latin typeface="Tahoma" panose="020B0604030504040204" pitchFamily="34" charset="0"/>
              </a:rPr>
            </a:br>
            <a:endParaRPr lang="it-IT" sz="2400" b="1" dirty="0">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6305393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13"/>
          <p:cNvSpPr txBox="1">
            <a:spLocks noChangeArrowheads="1"/>
          </p:cNvSpPr>
          <p:nvPr/>
        </p:nvSpPr>
        <p:spPr bwMode="auto">
          <a:xfrm>
            <a:off x="593091" y="2877732"/>
            <a:ext cx="8389224" cy="3139321"/>
          </a:xfrm>
          <a:prstGeom prst="rect">
            <a:avLst/>
          </a:prstGeom>
          <a:noFill/>
          <a:ln w="9525">
            <a:noFill/>
            <a:miter lim="800000"/>
            <a:headEnd/>
            <a:tailEnd/>
          </a:ln>
        </p:spPr>
        <p:txBody>
          <a:bodyPr wrap="square" rIns="18000">
            <a:spAutoFit/>
          </a:bodyPr>
          <a:lstStyle/>
          <a:p>
            <a:pPr marL="285750" indent="-285750">
              <a:buFont typeface="Wingdings" pitchFamily="2" charset="2"/>
              <a:buChar char="Ø"/>
            </a:pPr>
            <a:r>
              <a:rPr lang="it-IT" dirty="0"/>
              <a:t>COOPERATIVA LANZA DEL VASTO ( capofila, attività sostegno giovani e famiglie)</a:t>
            </a:r>
          </a:p>
          <a:p>
            <a:pPr marL="285750" indent="-285750">
              <a:buFont typeface="Wingdings" pitchFamily="2" charset="2"/>
              <a:buChar char="Ø"/>
            </a:pPr>
            <a:r>
              <a:rPr lang="it-IT" dirty="0"/>
              <a:t>SPORT AND GO (laboratori sportivi, centri estivi, inserimento) </a:t>
            </a:r>
          </a:p>
          <a:p>
            <a:pPr marL="285750" indent="-285750">
              <a:buFont typeface="Wingdings" pitchFamily="2" charset="2"/>
              <a:buChar char="Ø"/>
            </a:pPr>
            <a:r>
              <a:rPr lang="it-IT" dirty="0"/>
              <a:t>ISTITUTO DON BOSCO  (doposcuola)</a:t>
            </a:r>
          </a:p>
          <a:p>
            <a:pPr marL="285750" indent="-285750">
              <a:buFont typeface="Wingdings" pitchFamily="2" charset="2"/>
              <a:buChar char="Ø"/>
            </a:pPr>
            <a:r>
              <a:rPr lang="it-IT" dirty="0"/>
              <a:t>ARTI E MESTIERI (sostegno famiglie e inserimenti lavorativi, sostegno psicologico) </a:t>
            </a:r>
          </a:p>
          <a:p>
            <a:pPr marL="285750" indent="-285750">
              <a:buFont typeface="Wingdings" pitchFamily="2" charset="2"/>
              <a:buChar char="Ø"/>
            </a:pPr>
            <a:r>
              <a:rPr lang="it-IT" dirty="0"/>
              <a:t>FAY Y ALEGRIA (sostegno migranti)</a:t>
            </a:r>
          </a:p>
          <a:p>
            <a:pPr marL="285750" indent="-285750">
              <a:buFont typeface="Wingdings" pitchFamily="2" charset="2"/>
              <a:buChar char="Ø"/>
            </a:pPr>
            <a:r>
              <a:rPr lang="it-IT" dirty="0"/>
              <a:t>ISTITUTO COMPRENSIVO IC BARABINO</a:t>
            </a:r>
          </a:p>
          <a:p>
            <a:pPr marL="285750" indent="-285750">
              <a:buFont typeface="Wingdings" pitchFamily="2" charset="2"/>
              <a:buChar char="Ø"/>
            </a:pPr>
            <a:r>
              <a:rPr lang="it-IT" dirty="0"/>
              <a:t>COOPERATIVA ARTI E MESTIERI</a:t>
            </a:r>
          </a:p>
          <a:p>
            <a:pPr marL="285750" indent="-285750">
              <a:buFont typeface="Wingdings" pitchFamily="2" charset="2"/>
              <a:buChar char="Ø"/>
            </a:pPr>
            <a:r>
              <a:rPr lang="it-IT" dirty="0"/>
              <a:t>CSI REGIONE LIGURIA </a:t>
            </a:r>
          </a:p>
          <a:p>
            <a:pPr marL="285750" indent="-285750">
              <a:buFont typeface="Wingdings" pitchFamily="2" charset="2"/>
              <a:buChar char="Ø"/>
            </a:pPr>
            <a:r>
              <a:rPr lang="it-IT" dirty="0"/>
              <a:t>MUNICIPIO CENTRO OVEST </a:t>
            </a:r>
          </a:p>
          <a:p>
            <a:pPr marL="285750" indent="-285750">
              <a:buFont typeface="Wingdings" pitchFamily="2" charset="2"/>
              <a:buChar char="Ø"/>
            </a:pPr>
            <a:r>
              <a:rPr lang="it-IT" dirty="0"/>
              <a:t>ALISA  ASL 3</a:t>
            </a:r>
          </a:p>
          <a:p>
            <a:pPr marL="285750" indent="-285750">
              <a:buFont typeface="Wingdings" pitchFamily="2" charset="2"/>
              <a:buChar char="Ø"/>
            </a:pPr>
            <a:r>
              <a:rPr lang="it-IT" dirty="0"/>
              <a:t>COMUNE DI GENOVA ATS</a:t>
            </a:r>
          </a:p>
        </p:txBody>
      </p:sp>
      <p:pic>
        <p:nvPicPr>
          <p:cNvPr id="3" name="Immagine 2">
            <a:extLst>
              <a:ext uri="{FF2B5EF4-FFF2-40B4-BE49-F238E27FC236}">
                <a16:creationId xmlns:a16="http://schemas.microsoft.com/office/drawing/2014/main" id="{C011986E-3297-2ED7-CCAB-2595E93467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56583" y="168812"/>
            <a:ext cx="3835085" cy="2708920"/>
          </a:xfrm>
          <a:prstGeom prst="rect">
            <a:avLst/>
          </a:prstGeom>
        </p:spPr>
      </p:pic>
      <p:sp>
        <p:nvSpPr>
          <p:cNvPr id="5" name="Rectangle 4">
            <a:extLst>
              <a:ext uri="{FF2B5EF4-FFF2-40B4-BE49-F238E27FC236}">
                <a16:creationId xmlns:a16="http://schemas.microsoft.com/office/drawing/2014/main" id="{F66224E6-603A-7291-7E09-238DF7B56FD3}"/>
              </a:ext>
            </a:extLst>
          </p:cNvPr>
          <p:cNvSpPr txBox="1">
            <a:spLocks noChangeArrowheads="1"/>
          </p:cNvSpPr>
          <p:nvPr/>
        </p:nvSpPr>
        <p:spPr>
          <a:xfrm>
            <a:off x="900332" y="647114"/>
            <a:ext cx="6822831" cy="1389587"/>
          </a:xfrm>
          <a:prstGeom prst="rect">
            <a:avLst/>
          </a:prstGeom>
          <a:effectLst>
            <a:outerShdw dist="35921" dir="2700000" algn="ctr" rotWithShape="0">
              <a:srgbClr val="C0C0C0"/>
            </a:outerShdw>
          </a:effectLst>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2400" dirty="0">
                <a:latin typeface="Tahoma" panose="020B0604030504040204" pitchFamily="34" charset="0"/>
              </a:rPr>
              <a:t>Con i bambini</a:t>
            </a:r>
            <a:br>
              <a:rPr lang="it-IT" sz="2400" dirty="0">
                <a:latin typeface="Tahoma" panose="020B0604030504040204" pitchFamily="34" charset="0"/>
              </a:rPr>
            </a:br>
            <a:r>
              <a:rPr lang="it-IT" sz="2400" dirty="0">
                <a:latin typeface="Tahoma" panose="020B0604030504040204" pitchFamily="34" charset="0"/>
              </a:rPr>
              <a:t> Genova - un ponte verso il futuro</a:t>
            </a:r>
          </a:p>
          <a:p>
            <a:r>
              <a:rPr lang="it-IT" sz="2400" i="1" dirty="0">
                <a:latin typeface="Tahoma" panose="020B0604030504040204" pitchFamily="34" charset="0"/>
              </a:rPr>
              <a:t>I partner</a:t>
            </a:r>
            <a:br>
              <a:rPr lang="it-IT" sz="2400" dirty="0">
                <a:latin typeface="Tahoma" panose="020B0604030504040204" pitchFamily="34" charset="0"/>
              </a:rPr>
            </a:br>
            <a:endParaRPr lang="it-IT" sz="2400" b="1" dirty="0">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33763867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ctrTitle"/>
          </p:nvPr>
        </p:nvSpPr>
        <p:spPr/>
        <p:txBody>
          <a:bodyPr>
            <a:normAutofit fontScale="90000"/>
          </a:bodyPr>
          <a:lstStyle/>
          <a:p>
            <a:br>
              <a:rPr lang="it-IT" dirty="0"/>
            </a:br>
            <a:br>
              <a:rPr lang="it-IT" dirty="0"/>
            </a:br>
            <a:br>
              <a:rPr lang="it-IT" dirty="0"/>
            </a:br>
            <a:br>
              <a:rPr lang="it-IT" dirty="0"/>
            </a:br>
            <a:br>
              <a:rPr lang="it-IT" dirty="0"/>
            </a:br>
            <a:br>
              <a:rPr lang="it-IT" dirty="0"/>
            </a:br>
            <a:br>
              <a:rPr lang="it-IT" dirty="0"/>
            </a:br>
            <a:r>
              <a:rPr lang="it-IT" dirty="0"/>
              <a:t> </a:t>
            </a:r>
            <a:br>
              <a:rPr lang="it-IT" dirty="0"/>
            </a:br>
            <a:endParaRPr lang="it-IT" dirty="0"/>
          </a:p>
        </p:txBody>
      </p:sp>
      <p:pic>
        <p:nvPicPr>
          <p:cNvPr id="2050" name="Picture 2" descr="Sport Enjoy">
            <a:extLst>
              <a:ext uri="{FF2B5EF4-FFF2-40B4-BE49-F238E27FC236}">
                <a16:creationId xmlns:a16="http://schemas.microsoft.com/office/drawing/2014/main" id="{1667B99D-30E7-00E6-5683-ECB1F3912D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7808" y="497434"/>
            <a:ext cx="3312368" cy="915342"/>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13">
            <a:extLst>
              <a:ext uri="{FF2B5EF4-FFF2-40B4-BE49-F238E27FC236}">
                <a16:creationId xmlns:a16="http://schemas.microsoft.com/office/drawing/2014/main" id="{92CB4361-F5CB-2DCF-0349-B3EBD64776A1}"/>
              </a:ext>
            </a:extLst>
          </p:cNvPr>
          <p:cNvSpPr txBox="1">
            <a:spLocks noGrp="1" noChangeArrowheads="1"/>
          </p:cNvSpPr>
          <p:nvPr>
            <p:ph type="subTitle" idx="1"/>
          </p:nvPr>
        </p:nvSpPr>
        <p:spPr bwMode="auto">
          <a:xfrm>
            <a:off x="281354" y="1700809"/>
            <a:ext cx="11422966" cy="3611245"/>
          </a:xfrm>
          <a:prstGeom prst="rect">
            <a:avLst/>
          </a:prstGeom>
          <a:noFill/>
          <a:ln w="9525">
            <a:noFill/>
            <a:miter lim="800000"/>
            <a:headEnd/>
            <a:tailEnd/>
          </a:ln>
        </p:spPr>
        <p:txBody>
          <a:bodyPr vert="horz" wrap="square" lIns="91440" tIns="45720" rIns="18000" bIns="45720" rtlCol="0">
            <a:spAutoFit/>
          </a:bodyPr>
          <a:lstStyle/>
          <a:p>
            <a:pPr algn="just"/>
            <a:endParaRPr lang="it-IT" sz="2000" dirty="0">
              <a:solidFill>
                <a:srgbClr val="424143"/>
              </a:solidFill>
              <a:latin typeface="Open Sans" panose="020B0606030504020204" pitchFamily="34" charset="0"/>
            </a:endParaRPr>
          </a:p>
          <a:p>
            <a:pPr algn="just"/>
            <a:endParaRPr lang="it-IT" sz="2000" dirty="0">
              <a:solidFill>
                <a:srgbClr val="424143"/>
              </a:solidFill>
              <a:latin typeface="Open Sans" panose="020B0606030504020204" pitchFamily="34" charset="0"/>
            </a:endParaRPr>
          </a:p>
          <a:p>
            <a:pPr algn="just"/>
            <a:endParaRPr lang="it-IT" sz="2000" dirty="0">
              <a:solidFill>
                <a:srgbClr val="424143"/>
              </a:solidFill>
              <a:latin typeface="Open Sans" panose="020B0606030504020204" pitchFamily="34" charset="0"/>
            </a:endParaRPr>
          </a:p>
          <a:p>
            <a:pPr algn="just"/>
            <a:endParaRPr lang="it-IT" sz="2000" dirty="0">
              <a:solidFill>
                <a:srgbClr val="424143"/>
              </a:solidFill>
              <a:latin typeface="Open Sans" panose="020B0606030504020204" pitchFamily="34" charset="0"/>
            </a:endParaRPr>
          </a:p>
          <a:p>
            <a:pPr algn="just"/>
            <a:endParaRPr lang="it-IT" sz="2000" dirty="0">
              <a:solidFill>
                <a:srgbClr val="424143"/>
              </a:solidFill>
              <a:latin typeface="Open Sans" panose="020B0606030504020204" pitchFamily="34" charset="0"/>
            </a:endParaRPr>
          </a:p>
          <a:p>
            <a:pPr algn="just"/>
            <a:endParaRPr lang="it-IT" sz="2000" dirty="0">
              <a:solidFill>
                <a:srgbClr val="FF0000"/>
              </a:solidFill>
              <a:latin typeface="Open Sans" panose="020B0606030504020204" pitchFamily="34" charset="0"/>
            </a:endParaRPr>
          </a:p>
          <a:p>
            <a:pPr algn="just"/>
            <a:endParaRPr lang="it-IT" sz="2000" dirty="0">
              <a:solidFill>
                <a:srgbClr val="FF0000"/>
              </a:solidFill>
              <a:latin typeface="Open Sans" panose="020B0606030504020204" pitchFamily="34" charset="0"/>
            </a:endParaRPr>
          </a:p>
          <a:p>
            <a:pPr algn="just"/>
            <a:r>
              <a:rPr lang="it-IT" sz="2000" dirty="0">
                <a:solidFill>
                  <a:srgbClr val="FF0000"/>
                </a:solidFill>
                <a:latin typeface="Open Sans" panose="020B0606030504020204" pitchFamily="34" charset="0"/>
              </a:rPr>
              <a:t>Finanziamento:</a:t>
            </a:r>
          </a:p>
          <a:p>
            <a:pPr algn="just"/>
            <a:r>
              <a:rPr lang="it-IT" sz="2000" dirty="0">
                <a:solidFill>
                  <a:srgbClr val="424143"/>
                </a:solidFill>
                <a:latin typeface="Open Sans" panose="020B0606030504020204" pitchFamily="34" charset="0"/>
              </a:rPr>
              <a:t>	Importo 250.000 euro</a:t>
            </a:r>
          </a:p>
        </p:txBody>
      </p:sp>
      <p:pic>
        <p:nvPicPr>
          <p:cNvPr id="3074" name="Picture 2">
            <a:extLst>
              <a:ext uri="{FF2B5EF4-FFF2-40B4-BE49-F238E27FC236}">
                <a16:creationId xmlns:a16="http://schemas.microsoft.com/office/drawing/2014/main" id="{FD5AE9F8-84EC-83A7-8C2E-47A92F2DD4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9856" y="3344268"/>
            <a:ext cx="5688632" cy="80481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CA4C810B-741E-2EC2-E1C3-9DFF3088C1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512" y="1669530"/>
            <a:ext cx="8568952" cy="1255415"/>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a:extLst>
              <a:ext uri="{FF2B5EF4-FFF2-40B4-BE49-F238E27FC236}">
                <a16:creationId xmlns:a16="http://schemas.microsoft.com/office/drawing/2014/main" id="{BA46ADB5-D0A3-0C44-F903-FDD0FAFA36EE}"/>
              </a:ext>
            </a:extLst>
          </p:cNvPr>
          <p:cNvSpPr txBox="1"/>
          <p:nvPr/>
        </p:nvSpPr>
        <p:spPr>
          <a:xfrm>
            <a:off x="281354" y="3719077"/>
            <a:ext cx="6098344" cy="369332"/>
          </a:xfrm>
          <a:prstGeom prst="rect">
            <a:avLst/>
          </a:prstGeom>
          <a:noFill/>
        </p:spPr>
        <p:txBody>
          <a:bodyPr wrap="square">
            <a:spAutoFit/>
          </a:bodyPr>
          <a:lstStyle/>
          <a:p>
            <a:r>
              <a:rPr lang="it-IT" sz="1800" b="1" dirty="0">
                <a:solidFill>
                  <a:srgbClr val="424143"/>
                </a:solidFill>
                <a:latin typeface="Open Sans" panose="020B0606030504020204" pitchFamily="34" charset="0"/>
              </a:rPr>
              <a:t>“</a:t>
            </a:r>
            <a:r>
              <a:rPr lang="it-IT" sz="1800" dirty="0">
                <a:solidFill>
                  <a:srgbClr val="424143"/>
                </a:solidFill>
                <a:latin typeface="Open Sans" panose="020B0606030504020204" pitchFamily="34" charset="0"/>
              </a:rPr>
              <a:t> Special </a:t>
            </a:r>
            <a:r>
              <a:rPr lang="it-IT" sz="1800" b="1" dirty="0">
                <a:solidFill>
                  <a:srgbClr val="424143"/>
                </a:solidFill>
                <a:latin typeface="Open Sans" panose="020B0606030504020204" pitchFamily="34" charset="0"/>
              </a:rPr>
              <a:t>Sport ENJOY”  </a:t>
            </a:r>
            <a:endParaRPr lang="it-IT" dirty="0"/>
          </a:p>
        </p:txBody>
      </p:sp>
    </p:spTree>
    <p:extLst>
      <p:ext uri="{BB962C8B-B14F-4D97-AF65-F5344CB8AC3E}">
        <p14:creationId xmlns:p14="http://schemas.microsoft.com/office/powerpoint/2010/main" val="42905863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ctrTitle"/>
          </p:nvPr>
        </p:nvSpPr>
        <p:spPr/>
        <p:txBody>
          <a:bodyPr>
            <a:normAutofit fontScale="90000"/>
          </a:bodyPr>
          <a:lstStyle/>
          <a:p>
            <a:br>
              <a:rPr lang="it-IT" dirty="0"/>
            </a:br>
            <a:br>
              <a:rPr lang="it-IT" dirty="0"/>
            </a:br>
            <a:br>
              <a:rPr lang="it-IT" dirty="0"/>
            </a:br>
            <a:br>
              <a:rPr lang="it-IT" dirty="0"/>
            </a:br>
            <a:br>
              <a:rPr lang="it-IT" dirty="0"/>
            </a:br>
            <a:br>
              <a:rPr lang="it-IT" dirty="0"/>
            </a:br>
            <a:br>
              <a:rPr lang="it-IT" dirty="0"/>
            </a:br>
            <a:r>
              <a:rPr lang="it-IT" dirty="0"/>
              <a:t> </a:t>
            </a:r>
            <a:br>
              <a:rPr lang="it-IT" dirty="0"/>
            </a:br>
            <a:endParaRPr lang="it-IT" dirty="0"/>
          </a:p>
        </p:txBody>
      </p:sp>
      <p:pic>
        <p:nvPicPr>
          <p:cNvPr id="2050" name="Picture 2" descr="Sport Enjoy">
            <a:extLst>
              <a:ext uri="{FF2B5EF4-FFF2-40B4-BE49-F238E27FC236}">
                <a16:creationId xmlns:a16="http://schemas.microsoft.com/office/drawing/2014/main" id="{1667B99D-30E7-00E6-5683-ECB1F3912D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1704" y="368190"/>
            <a:ext cx="4824536" cy="1117811"/>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13">
            <a:extLst>
              <a:ext uri="{FF2B5EF4-FFF2-40B4-BE49-F238E27FC236}">
                <a16:creationId xmlns:a16="http://schemas.microsoft.com/office/drawing/2014/main" id="{23580984-9FE0-3090-C077-5EF44DB0D3FF}"/>
              </a:ext>
            </a:extLst>
          </p:cNvPr>
          <p:cNvSpPr txBox="1">
            <a:spLocks noGrp="1" noChangeArrowheads="1"/>
          </p:cNvSpPr>
          <p:nvPr>
            <p:ph type="subTitle" idx="1"/>
          </p:nvPr>
        </p:nvSpPr>
        <p:spPr bwMode="auto">
          <a:xfrm>
            <a:off x="273165" y="1486001"/>
            <a:ext cx="11141613" cy="5016758"/>
          </a:xfrm>
          <a:prstGeom prst="rect">
            <a:avLst/>
          </a:prstGeom>
          <a:noFill/>
          <a:ln w="9525">
            <a:noFill/>
            <a:miter lim="800000"/>
            <a:headEnd/>
            <a:tailEnd/>
          </a:ln>
        </p:spPr>
        <p:txBody>
          <a:bodyPr vert="horz" wrap="square" lIns="91440" tIns="45720" rIns="18000" bIns="45720" rtlCol="0">
            <a:spAutoFit/>
          </a:bodyPr>
          <a:lstStyle/>
          <a:p>
            <a:pPr algn="just"/>
            <a:r>
              <a:rPr lang="it-IT" sz="2000" dirty="0">
                <a:solidFill>
                  <a:srgbClr val="FF0000"/>
                </a:solidFill>
              </a:rPr>
              <a:t>Finanziamento e obiettivi:</a:t>
            </a:r>
          </a:p>
          <a:p>
            <a:pPr algn="just"/>
            <a:r>
              <a:rPr lang="it-IT" sz="2000" b="1" dirty="0">
                <a:solidFill>
                  <a:srgbClr val="424143"/>
                </a:solidFill>
              </a:rPr>
              <a:t>progetto finanziato nell’ambito del P.O. FSE Liguria 2014-2020, Asse 2 –operazioni finalizzate alle realizzazione di interventi integrati x favorire l’inserimento socio lavorativo di soggetti a rischio di emarginazione sociale”.</a:t>
            </a:r>
            <a:endParaRPr lang="it-IT" sz="2000" dirty="0">
              <a:solidFill>
                <a:srgbClr val="424143"/>
              </a:solidFill>
            </a:endParaRPr>
          </a:p>
          <a:p>
            <a:pPr algn="just"/>
            <a:r>
              <a:rPr lang="it-IT" sz="2000" dirty="0">
                <a:solidFill>
                  <a:srgbClr val="424143"/>
                </a:solidFill>
              </a:rPr>
              <a:t>Il progetto intende favorire la promozione delle persone a rischio di disagio e marginalizzazione (disabili, immigrati e area grigia), offrendo loro opportunità di incontro e condivisione nell’ambito della pratica sportiva, attraverso l’offerta di attività laboratoriali multidisciplinari organizzate appositamente per favorire lo sviluppo delle potenzialità, spesso latenti, di queste persone, promuovendone la cittadinanza attiva e migliorandone sensibilmente la percezione della qualità della vita.</a:t>
            </a:r>
          </a:p>
          <a:p>
            <a:pPr algn="just"/>
            <a:r>
              <a:rPr lang="it-IT" sz="2000" dirty="0">
                <a:solidFill>
                  <a:srgbClr val="424143"/>
                </a:solidFill>
              </a:rPr>
              <a:t>Nell asse area sport abbiamo vinto due edizioni per over 16 ed è un progetto biennale RIVOLTO A DISABILI AREE GRIGIE MIGRANTI </a:t>
            </a:r>
          </a:p>
          <a:p>
            <a:pPr algn="just"/>
            <a:r>
              <a:rPr lang="it-IT" sz="2000" dirty="0">
                <a:solidFill>
                  <a:srgbClr val="FF0000"/>
                </a:solidFill>
              </a:rPr>
              <a:t>Attività:</a:t>
            </a:r>
          </a:p>
          <a:p>
            <a:pPr algn="just"/>
            <a:r>
              <a:rPr lang="it-IT" sz="2000" dirty="0">
                <a:solidFill>
                  <a:srgbClr val="424143"/>
                </a:solidFill>
              </a:rPr>
              <a:t>	Laboratori: corso nuoto disabili, attività outdoor, parkour, baskin, </a:t>
            </a:r>
            <a:r>
              <a:rPr lang="it-IT" sz="2000" dirty="0" err="1">
                <a:solidFill>
                  <a:srgbClr val="424143"/>
                </a:solidFill>
              </a:rPr>
              <a:t>urban</a:t>
            </a:r>
            <a:r>
              <a:rPr lang="it-IT" sz="2000" dirty="0">
                <a:solidFill>
                  <a:srgbClr val="424143"/>
                </a:solidFill>
              </a:rPr>
              <a:t> street, calcio disabili, centri estivi disabili, calcio </a:t>
            </a:r>
            <a:r>
              <a:rPr lang="it-IT" sz="2000" dirty="0" err="1">
                <a:solidFill>
                  <a:srgbClr val="424143"/>
                </a:solidFill>
              </a:rPr>
              <a:t>migrnati</a:t>
            </a:r>
            <a:r>
              <a:rPr lang="it-IT" sz="2000" dirty="0">
                <a:solidFill>
                  <a:srgbClr val="424143"/>
                </a:solidFill>
              </a:rPr>
              <a:t>, volley </a:t>
            </a:r>
          </a:p>
          <a:p>
            <a:pPr algn="just"/>
            <a:r>
              <a:rPr lang="it-IT" sz="2000" dirty="0">
                <a:solidFill>
                  <a:srgbClr val="424143"/>
                </a:solidFill>
              </a:rPr>
              <a:t>	Formazione : corso per 20 istruttori SNAQ </a:t>
            </a:r>
          </a:p>
        </p:txBody>
      </p:sp>
    </p:spTree>
    <p:extLst>
      <p:ext uri="{BB962C8B-B14F-4D97-AF65-F5344CB8AC3E}">
        <p14:creationId xmlns:p14="http://schemas.microsoft.com/office/powerpoint/2010/main" val="429174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630936" y="640080"/>
            <a:ext cx="4818888" cy="1481328"/>
          </a:xfrm>
        </p:spPr>
        <p:txBody>
          <a:bodyPr anchor="b">
            <a:normAutofit fontScale="90000"/>
          </a:bodyPr>
          <a:lstStyle/>
          <a:p>
            <a:r>
              <a:rPr lang="it-IT" sz="3800" b="1"/>
              <a:t>PATTI DI SUSSIDIARIETA’ per ETS </a:t>
            </a:r>
            <a:endParaRPr lang="it-IT" sz="3800"/>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630936" y="2660904"/>
            <a:ext cx="4818888" cy="3547872"/>
          </a:xfrm>
        </p:spPr>
        <p:txBody>
          <a:bodyPr anchor="t">
            <a:normAutofit/>
          </a:bodyPr>
          <a:lstStyle/>
          <a:p>
            <a:pPr marL="0" indent="0">
              <a:buNone/>
            </a:pPr>
            <a:r>
              <a:rPr lang="it-IT" sz="1500" dirty="0"/>
              <a:t>Partecipano solo organismi iscritti al </a:t>
            </a:r>
            <a:r>
              <a:rPr lang="it-IT" sz="1500" dirty="0" err="1"/>
              <a:t>Runts</a:t>
            </a:r>
            <a:r>
              <a:rPr lang="it-IT" sz="1500" dirty="0"/>
              <a:t> tramite manifestazione di interesse costituendo una ATS regionale coordinate dal Forum Terzo settore Liguria </a:t>
            </a:r>
          </a:p>
          <a:p>
            <a:pPr marL="0" indent="0">
              <a:buNone/>
            </a:pPr>
            <a:r>
              <a:rPr lang="it-IT" sz="1500" dirty="0"/>
              <a:t>Ad oggi sono attivi :</a:t>
            </a:r>
          </a:p>
          <a:p>
            <a:pPr marL="514350" indent="-514350">
              <a:buAutoNum type="arabicParenR"/>
            </a:pPr>
            <a:r>
              <a:rPr lang="it-IT" sz="1500" dirty="0"/>
              <a:t>Sport inclusivo dotazione 900.000 Euro </a:t>
            </a:r>
          </a:p>
          <a:p>
            <a:pPr marL="514350" indent="-514350">
              <a:buAutoNum type="arabicParenR"/>
            </a:pPr>
            <a:r>
              <a:rPr lang="it-IT" sz="1500" dirty="0"/>
              <a:t>Patto Giovani 800.00 Euro</a:t>
            </a:r>
          </a:p>
          <a:p>
            <a:pPr marL="514350" indent="-514350">
              <a:buAutoNum type="arabicParenR"/>
            </a:pPr>
            <a:r>
              <a:rPr lang="it-IT" sz="1500" dirty="0"/>
              <a:t>Povertà educativa 700.000 Euro </a:t>
            </a:r>
          </a:p>
          <a:p>
            <a:pPr marL="514350" indent="-514350">
              <a:buAutoNum type="arabicParenR"/>
            </a:pPr>
            <a:r>
              <a:rPr lang="it-IT" sz="1500" dirty="0"/>
              <a:t>Anziani 500.000 Euro</a:t>
            </a:r>
          </a:p>
          <a:p>
            <a:pPr marL="514350" indent="-514350">
              <a:buAutoNum type="arabicParenR"/>
            </a:pPr>
            <a:endParaRPr lang="it-IT" sz="1500" dirty="0"/>
          </a:p>
          <a:p>
            <a:pPr marL="0" indent="0">
              <a:buNone/>
            </a:pPr>
            <a:r>
              <a:rPr lang="it-IT" sz="1500" dirty="0"/>
              <a:t>Si formulano progetti territoriali fornendo un cofinanziamento minimo del 30% includendo la valorizzazione del volontariato </a:t>
            </a:r>
          </a:p>
        </p:txBody>
      </p:sp>
      <p:pic>
        <p:nvPicPr>
          <p:cNvPr id="7" name="Graphic 6" descr="Gruppo">
            <a:extLst>
              <a:ext uri="{FF2B5EF4-FFF2-40B4-BE49-F238E27FC236}">
                <a16:creationId xmlns:a16="http://schemas.microsoft.com/office/drawing/2014/main" id="{6086A9B2-17EB-F2BF-51ED-F10DD3D758F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16952160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323088" y="417876"/>
            <a:ext cx="4656875" cy="3573516"/>
          </a:xfrm>
        </p:spPr>
        <p:txBody>
          <a:bodyPr vert="horz" lIns="91440" tIns="45720" rIns="91440" bIns="45720" rtlCol="0" anchor="b">
            <a:normAutofit fontScale="90000"/>
          </a:bodyPr>
          <a:lstStyle/>
          <a:p>
            <a:pPr marL="457200" indent="-457200">
              <a:buFont typeface="Wingdings" pitchFamily="2" charset="2"/>
              <a:buChar char="Ø"/>
            </a:pPr>
            <a:r>
              <a:rPr lang="en-US" sz="2600" b="1" kern="1200" dirty="0">
                <a:solidFill>
                  <a:srgbClr val="FF0000"/>
                </a:solidFill>
                <a:latin typeface="+mj-lt"/>
                <a:ea typeface="+mj-ea"/>
                <a:cs typeface="+mj-cs"/>
              </a:rPr>
              <a:t>PATTI DI SUSSIDIARIETA’ </a:t>
            </a:r>
            <a:br>
              <a:rPr lang="en-US" sz="2600" b="1" kern="1200" dirty="0">
                <a:solidFill>
                  <a:srgbClr val="FF0000"/>
                </a:solidFill>
                <a:latin typeface="+mj-lt"/>
                <a:ea typeface="+mj-ea"/>
                <a:cs typeface="+mj-cs"/>
              </a:rPr>
            </a:br>
            <a:r>
              <a:rPr lang="en-US" sz="2600" b="1" kern="1200" dirty="0">
                <a:solidFill>
                  <a:srgbClr val="FF0000"/>
                </a:solidFill>
                <a:latin typeface="+mj-lt"/>
                <a:ea typeface="+mj-ea"/>
                <a:cs typeface="+mj-cs"/>
              </a:rPr>
              <a:t>REGIONE LIGURIA  2022</a:t>
            </a:r>
            <a:br>
              <a:rPr lang="en-US" sz="2600" b="1" dirty="0">
                <a:solidFill>
                  <a:srgbClr val="FF0000"/>
                </a:solidFill>
              </a:rPr>
            </a:br>
            <a:br>
              <a:rPr lang="en-US" sz="2600" b="1" dirty="0"/>
            </a:br>
            <a:r>
              <a:rPr lang="en-US" sz="2600" b="1" dirty="0"/>
              <a:t>P</a:t>
            </a:r>
            <a:r>
              <a:rPr lang="en-US" sz="2600" b="1" kern="1200" dirty="0">
                <a:solidFill>
                  <a:schemeClr val="tx1"/>
                </a:solidFill>
                <a:latin typeface="+mj-lt"/>
                <a:ea typeface="+mj-ea"/>
                <a:cs typeface="+mj-cs"/>
              </a:rPr>
              <a:t>rogetto </a:t>
            </a:r>
            <a:r>
              <a:rPr lang="en-US" sz="2600" b="1" kern="1200" dirty="0" err="1">
                <a:solidFill>
                  <a:schemeClr val="tx1"/>
                </a:solidFill>
                <a:latin typeface="+mj-lt"/>
                <a:ea typeface="+mj-ea"/>
                <a:cs typeface="+mj-cs"/>
              </a:rPr>
              <a:t>finanziato</a:t>
            </a:r>
            <a:r>
              <a:rPr lang="en-US" sz="2600" b="1" kern="1200" dirty="0">
                <a:solidFill>
                  <a:schemeClr val="tx1"/>
                </a:solidFill>
                <a:latin typeface="+mj-lt"/>
                <a:ea typeface="+mj-ea"/>
                <a:cs typeface="+mj-cs"/>
              </a:rPr>
              <a:t> dal </a:t>
            </a:r>
            <a:r>
              <a:rPr lang="en-US" sz="2600" b="1" dirty="0" err="1"/>
              <a:t>M</a:t>
            </a:r>
            <a:r>
              <a:rPr lang="en-US" sz="2600" b="1" kern="1200" dirty="0" err="1">
                <a:solidFill>
                  <a:schemeClr val="tx1"/>
                </a:solidFill>
                <a:latin typeface="+mj-lt"/>
                <a:ea typeface="+mj-ea"/>
                <a:cs typeface="+mj-cs"/>
              </a:rPr>
              <a:t>inistero</a:t>
            </a:r>
            <a:r>
              <a:rPr lang="en-US" sz="2600" b="1" kern="1200" dirty="0">
                <a:solidFill>
                  <a:schemeClr val="tx1"/>
                </a:solidFill>
                <a:latin typeface="+mj-lt"/>
                <a:ea typeface="+mj-ea"/>
                <a:cs typeface="+mj-cs"/>
              </a:rPr>
              <a:t> del </a:t>
            </a:r>
            <a:r>
              <a:rPr lang="en-US" sz="2600" b="1" dirty="0" err="1"/>
              <a:t>L</a:t>
            </a:r>
            <a:r>
              <a:rPr lang="en-US" sz="2600" b="1" kern="1200" dirty="0" err="1">
                <a:solidFill>
                  <a:schemeClr val="tx1"/>
                </a:solidFill>
                <a:latin typeface="+mj-lt"/>
                <a:ea typeface="+mj-ea"/>
                <a:cs typeface="+mj-cs"/>
              </a:rPr>
              <a:t>avoro</a:t>
            </a:r>
            <a:r>
              <a:rPr lang="en-US" sz="2600" b="1" kern="1200" dirty="0">
                <a:solidFill>
                  <a:schemeClr val="tx1"/>
                </a:solidFill>
                <a:latin typeface="+mj-lt"/>
                <a:ea typeface="+mj-ea"/>
                <a:cs typeface="+mj-cs"/>
              </a:rPr>
              <a:t> e </a:t>
            </a:r>
            <a:r>
              <a:rPr lang="en-US" sz="2600" b="1" kern="1200" dirty="0" err="1">
                <a:solidFill>
                  <a:schemeClr val="tx1"/>
                </a:solidFill>
                <a:latin typeface="+mj-lt"/>
                <a:ea typeface="+mj-ea"/>
                <a:cs typeface="+mj-cs"/>
              </a:rPr>
              <a:t>delle</a:t>
            </a:r>
            <a:r>
              <a:rPr lang="en-US" sz="2600" b="1" kern="1200" dirty="0">
                <a:solidFill>
                  <a:schemeClr val="tx1"/>
                </a:solidFill>
                <a:latin typeface="+mj-lt"/>
                <a:ea typeface="+mj-ea"/>
                <a:cs typeface="+mj-cs"/>
              </a:rPr>
              <a:t> </a:t>
            </a:r>
            <a:r>
              <a:rPr lang="en-US" sz="2600" b="1" dirty="0" err="1"/>
              <a:t>P</a:t>
            </a:r>
            <a:r>
              <a:rPr lang="en-US" sz="2600" b="1" kern="1200" dirty="0" err="1">
                <a:solidFill>
                  <a:schemeClr val="tx1"/>
                </a:solidFill>
                <a:latin typeface="+mj-lt"/>
                <a:ea typeface="+mj-ea"/>
                <a:cs typeface="+mj-cs"/>
              </a:rPr>
              <a:t>olitiche</a:t>
            </a:r>
            <a:r>
              <a:rPr lang="en-US" sz="2600" b="1" kern="1200" dirty="0">
                <a:solidFill>
                  <a:schemeClr val="tx1"/>
                </a:solidFill>
                <a:latin typeface="+mj-lt"/>
                <a:ea typeface="+mj-ea"/>
                <a:cs typeface="+mj-cs"/>
              </a:rPr>
              <a:t> </a:t>
            </a:r>
            <a:r>
              <a:rPr lang="en-US" sz="2600" b="1" dirty="0" err="1"/>
              <a:t>S</a:t>
            </a:r>
            <a:r>
              <a:rPr lang="en-US" sz="2600" b="1" kern="1200" dirty="0" err="1">
                <a:solidFill>
                  <a:schemeClr val="tx1"/>
                </a:solidFill>
                <a:latin typeface="+mj-lt"/>
                <a:ea typeface="+mj-ea"/>
                <a:cs typeface="+mj-cs"/>
              </a:rPr>
              <a:t>ociali</a:t>
            </a:r>
            <a:r>
              <a:rPr lang="en-US" sz="2600" b="1" kern="1200" dirty="0">
                <a:solidFill>
                  <a:schemeClr val="tx1"/>
                </a:solidFill>
                <a:latin typeface="+mj-lt"/>
                <a:ea typeface="+mj-ea"/>
                <a:cs typeface="+mj-cs"/>
              </a:rPr>
              <a:t> </a:t>
            </a:r>
            <a:br>
              <a:rPr lang="en-US" sz="2600" b="1" kern="1200" dirty="0">
                <a:solidFill>
                  <a:schemeClr val="tx1"/>
                </a:solidFill>
                <a:latin typeface="+mj-lt"/>
                <a:ea typeface="+mj-ea"/>
                <a:cs typeface="+mj-cs"/>
              </a:rPr>
            </a:br>
            <a:r>
              <a:rPr lang="en-US" sz="2600" b="1" kern="1200" dirty="0">
                <a:solidFill>
                  <a:schemeClr val="tx1"/>
                </a:solidFill>
                <a:latin typeface="+mj-lt"/>
                <a:ea typeface="+mj-ea"/>
                <a:cs typeface="+mj-cs"/>
              </a:rPr>
              <a:t>art 72 dlgs.117/2007</a:t>
            </a:r>
            <a:br>
              <a:rPr lang="en-US" sz="2600" b="1" kern="1200" dirty="0">
                <a:solidFill>
                  <a:schemeClr val="tx1"/>
                </a:solidFill>
                <a:latin typeface="+mj-lt"/>
                <a:ea typeface="+mj-ea"/>
                <a:cs typeface="+mj-cs"/>
              </a:rPr>
            </a:br>
            <a:r>
              <a:rPr lang="en-US" sz="2600" b="1" dirty="0" err="1"/>
              <a:t>C</a:t>
            </a:r>
            <a:r>
              <a:rPr lang="en-US" sz="2600" b="1" kern="1200" dirty="0" err="1">
                <a:solidFill>
                  <a:schemeClr val="tx1"/>
                </a:solidFill>
                <a:latin typeface="+mj-lt"/>
                <a:ea typeface="+mj-ea"/>
                <a:cs typeface="+mj-cs"/>
              </a:rPr>
              <a:t>apofila</a:t>
            </a:r>
            <a:r>
              <a:rPr lang="en-US" sz="2600" b="1" kern="1200" dirty="0">
                <a:solidFill>
                  <a:schemeClr val="tx1"/>
                </a:solidFill>
                <a:latin typeface="+mj-lt"/>
                <a:ea typeface="+mj-ea"/>
                <a:cs typeface="+mj-cs"/>
              </a:rPr>
              <a:t>: CSI </a:t>
            </a:r>
            <a:r>
              <a:rPr lang="en-US" sz="2600" b="1" dirty="0"/>
              <a:t>L</a:t>
            </a:r>
            <a:r>
              <a:rPr lang="en-US" sz="2600" b="1" kern="1200" dirty="0">
                <a:solidFill>
                  <a:schemeClr val="tx1"/>
                </a:solidFill>
                <a:latin typeface="+mj-lt"/>
                <a:ea typeface="+mj-ea"/>
                <a:cs typeface="+mj-cs"/>
              </a:rPr>
              <a:t>iguria </a:t>
            </a:r>
            <a:br>
              <a:rPr lang="en-US" sz="2600" b="1" kern="1200" dirty="0">
                <a:solidFill>
                  <a:schemeClr val="tx1"/>
                </a:solidFill>
                <a:latin typeface="+mj-lt"/>
                <a:ea typeface="+mj-ea"/>
                <a:cs typeface="+mj-cs"/>
              </a:rPr>
            </a:br>
            <a:br>
              <a:rPr lang="en-US" sz="2600" b="1" kern="1200" dirty="0">
                <a:solidFill>
                  <a:schemeClr val="tx1"/>
                </a:solidFill>
                <a:latin typeface="+mj-lt"/>
                <a:ea typeface="+mj-ea"/>
                <a:cs typeface="+mj-cs"/>
              </a:rPr>
            </a:br>
            <a:endParaRPr lang="en-US" sz="2600" kern="1200" dirty="0">
              <a:solidFill>
                <a:schemeClr val="tx1"/>
              </a:solidFill>
              <a:latin typeface="+mj-lt"/>
              <a:ea typeface="+mj-ea"/>
              <a:cs typeface="+mj-cs"/>
            </a:endParaRP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magine 3" descr="Immagine che contiene testo, logo, Carattere, design&#10;&#10;Descrizione generata automaticamente">
            <a:extLst>
              <a:ext uri="{FF2B5EF4-FFF2-40B4-BE49-F238E27FC236}">
                <a16:creationId xmlns:a16="http://schemas.microsoft.com/office/drawing/2014/main" id="{4ABCBFA9-125E-A2A2-FA17-3B53EEB52FE8}"/>
              </a:ext>
            </a:extLst>
          </p:cNvPr>
          <p:cNvPicPr>
            <a:picLocks noChangeAspect="1"/>
          </p:cNvPicPr>
          <p:nvPr/>
        </p:nvPicPr>
        <p:blipFill rotWithShape="1">
          <a:blip r:embed="rId2">
            <a:extLst>
              <a:ext uri="{28A0092B-C50C-407E-A947-70E740481C1C}">
                <a14:useLocalDpi xmlns:a14="http://schemas.microsoft.com/office/drawing/2010/main" val="0"/>
              </a:ext>
            </a:extLst>
          </a:blip>
          <a:srcRect l="16053" t="29495" r="14897" b="36470"/>
          <a:stretch/>
        </p:blipFill>
        <p:spPr>
          <a:xfrm>
            <a:off x="4976095" y="3216648"/>
            <a:ext cx="7214616" cy="3556110"/>
          </a:xfrm>
          <a:prstGeom prst="rect">
            <a:avLst/>
          </a:prstGeom>
        </p:spPr>
      </p:pic>
    </p:spTree>
    <p:extLst>
      <p:ext uri="{BB962C8B-B14F-4D97-AF65-F5344CB8AC3E}">
        <p14:creationId xmlns:p14="http://schemas.microsoft.com/office/powerpoint/2010/main" val="42054305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5476" y="3428999"/>
            <a:ext cx="6574302" cy="3429001"/>
          </a:xfrm>
        </p:spPr>
        <p:txBody>
          <a:bodyPr>
            <a:noAutofit/>
          </a:bodyPr>
          <a:lstStyle/>
          <a:p>
            <a:pPr algn="ctr"/>
            <a:r>
              <a:rPr lang="it-IT" sz="2400" b="1" i="1" dirty="0">
                <a:solidFill>
                  <a:srgbClr val="FF0000"/>
                </a:solidFill>
              </a:rPr>
              <a:t>ALCUNI DATI</a:t>
            </a:r>
            <a:br>
              <a:rPr lang="it-IT" sz="2400" b="1" dirty="0"/>
            </a:br>
            <a:br>
              <a:rPr lang="it-IT" sz="2400" b="1" dirty="0"/>
            </a:br>
            <a:r>
              <a:rPr lang="it-IT" sz="2400" b="1" dirty="0"/>
              <a:t>98 associazioni firmatarie</a:t>
            </a:r>
            <a:br>
              <a:rPr lang="it-IT" sz="2400" b="1" dirty="0"/>
            </a:br>
            <a:r>
              <a:rPr lang="it-IT" sz="2400" b="1" dirty="0"/>
              <a:t>76 progetti</a:t>
            </a:r>
            <a:br>
              <a:rPr lang="it-IT" sz="2400" b="1" dirty="0"/>
            </a:br>
            <a:r>
              <a:rPr lang="it-IT" sz="2400" b="1" dirty="0"/>
              <a:t>16118 destinatari/e (dai 6 ai 32 anni)</a:t>
            </a:r>
            <a:br>
              <a:rPr lang="it-IT" sz="2400" b="1" dirty="0"/>
            </a:br>
            <a:r>
              <a:rPr lang="it-IT" sz="2400" b="1" dirty="0"/>
              <a:t>737 volontari/e</a:t>
            </a:r>
            <a:br>
              <a:rPr lang="it-IT" sz="2400" b="1" dirty="0"/>
            </a:br>
            <a:r>
              <a:rPr lang="it-IT" sz="2400" b="1" dirty="0"/>
              <a:t>67 scuole</a:t>
            </a:r>
            <a:br>
              <a:rPr lang="it-IT" sz="2400" b="1" dirty="0"/>
            </a:br>
            <a:r>
              <a:rPr lang="it-IT" sz="2400" b="1" dirty="0"/>
              <a:t>25 Istituzioni</a:t>
            </a:r>
            <a:br>
              <a:rPr lang="it-IT" sz="2400" b="1" dirty="0"/>
            </a:br>
            <a:r>
              <a:rPr lang="it-IT" sz="2400" b="1" dirty="0"/>
              <a:t>700.000 euro finanziamento</a:t>
            </a:r>
            <a:br>
              <a:rPr lang="it-IT" sz="2400" b="1" dirty="0"/>
            </a:br>
            <a:r>
              <a:rPr lang="it-IT" sz="2400" b="1" dirty="0"/>
              <a:t>323.000 euro cofinanziamento</a:t>
            </a:r>
            <a:endParaRPr lang="it-IT" sz="2400" dirty="0"/>
          </a:p>
        </p:txBody>
      </p:sp>
      <p:pic>
        <p:nvPicPr>
          <p:cNvPr id="6" name="Picture 2">
            <a:extLst>
              <a:ext uri="{FF2B5EF4-FFF2-40B4-BE49-F238E27FC236}">
                <a16:creationId xmlns:a16="http://schemas.microsoft.com/office/drawing/2014/main" id="{90AA18BF-07D1-BA0E-2A86-9BBECF2CFF0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48245" y="984739"/>
            <a:ext cx="3282462" cy="4251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magine 2" descr="Immagine che contiene testo, logo, Carattere, design&#10;&#10;Descrizione generata automaticamente">
            <a:extLst>
              <a:ext uri="{FF2B5EF4-FFF2-40B4-BE49-F238E27FC236}">
                <a16:creationId xmlns:a16="http://schemas.microsoft.com/office/drawing/2014/main" id="{32D78827-C810-0082-9740-111667D5B7B3}"/>
              </a:ext>
            </a:extLst>
          </p:cNvPr>
          <p:cNvPicPr>
            <a:picLocks noChangeAspect="1"/>
          </p:cNvPicPr>
          <p:nvPr/>
        </p:nvPicPr>
        <p:blipFill rotWithShape="1">
          <a:blip r:embed="rId3">
            <a:extLst>
              <a:ext uri="{28A0092B-C50C-407E-A947-70E740481C1C}">
                <a14:useLocalDpi xmlns:a14="http://schemas.microsoft.com/office/drawing/2010/main" val="0"/>
              </a:ext>
            </a:extLst>
          </a:blip>
          <a:srcRect l="16053" t="29495" r="14897" b="36470"/>
          <a:stretch/>
        </p:blipFill>
        <p:spPr>
          <a:xfrm>
            <a:off x="60961" y="174189"/>
            <a:ext cx="6452381" cy="3180402"/>
          </a:xfrm>
          <a:prstGeom prst="rect">
            <a:avLst/>
          </a:prstGeom>
        </p:spPr>
      </p:pic>
    </p:spTree>
    <p:extLst>
      <p:ext uri="{BB962C8B-B14F-4D97-AF65-F5344CB8AC3E}">
        <p14:creationId xmlns:p14="http://schemas.microsoft.com/office/powerpoint/2010/main" val="19154695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itolo 9">
            <a:extLst>
              <a:ext uri="{FF2B5EF4-FFF2-40B4-BE49-F238E27FC236}">
                <a16:creationId xmlns:a16="http://schemas.microsoft.com/office/drawing/2014/main" id="{0C4D16F7-46F5-DCB4-AFE0-C49B49FA8059}"/>
              </a:ext>
            </a:extLst>
          </p:cNvPr>
          <p:cNvSpPr>
            <a:spLocks noGrp="1"/>
          </p:cNvSpPr>
          <p:nvPr>
            <p:ph type="title"/>
          </p:nvPr>
        </p:nvSpPr>
        <p:spPr>
          <a:xfrm>
            <a:off x="838200" y="673770"/>
            <a:ext cx="3220329" cy="2027227"/>
          </a:xfrm>
        </p:spPr>
        <p:txBody>
          <a:bodyPr vert="horz" lIns="91440" tIns="45720" rIns="91440" bIns="45720" rtlCol="0" anchor="t">
            <a:normAutofit/>
          </a:bodyPr>
          <a:lstStyle/>
          <a:p>
            <a:r>
              <a:rPr lang="en-US" sz="5400" b="1" kern="1200">
                <a:solidFill>
                  <a:srgbClr val="FFFFFF"/>
                </a:solidFill>
                <a:latin typeface="+mj-lt"/>
                <a:ea typeface="+mj-ea"/>
                <a:cs typeface="+mj-cs"/>
              </a:rPr>
              <a:t>Sport e Salute </a:t>
            </a:r>
          </a:p>
        </p:txBody>
      </p:sp>
      <p:grpSp>
        <p:nvGrpSpPr>
          <p:cNvPr id="3" name="Group 11661">
            <a:extLst>
              <a:ext uri="{FF2B5EF4-FFF2-40B4-BE49-F238E27FC236}">
                <a16:creationId xmlns:a16="http://schemas.microsoft.com/office/drawing/2014/main" id="{67CC1958-D277-8151-E9C8-DC343DAFF799}"/>
              </a:ext>
            </a:extLst>
          </p:cNvPr>
          <p:cNvGrpSpPr/>
          <p:nvPr/>
        </p:nvGrpSpPr>
        <p:grpSpPr>
          <a:xfrm>
            <a:off x="4628272" y="1951773"/>
            <a:ext cx="6725528" cy="4392755"/>
            <a:chOff x="56388" y="0"/>
            <a:chExt cx="4831080" cy="5597652"/>
          </a:xfrm>
        </p:grpSpPr>
        <p:pic>
          <p:nvPicPr>
            <p:cNvPr id="4" name="Picture 3738">
              <a:extLst>
                <a:ext uri="{FF2B5EF4-FFF2-40B4-BE49-F238E27FC236}">
                  <a16:creationId xmlns:a16="http://schemas.microsoft.com/office/drawing/2014/main" id="{E95B8AFD-CA1D-1819-9610-45DD4677C886}"/>
                </a:ext>
              </a:extLst>
            </p:cNvPr>
            <p:cNvPicPr/>
            <p:nvPr/>
          </p:nvPicPr>
          <p:blipFill>
            <a:blip r:embed="rId2"/>
            <a:stretch>
              <a:fillRect/>
            </a:stretch>
          </p:blipFill>
          <p:spPr>
            <a:xfrm>
              <a:off x="123444" y="0"/>
              <a:ext cx="3133344" cy="1719072"/>
            </a:xfrm>
            <a:prstGeom prst="rect">
              <a:avLst/>
            </a:prstGeom>
          </p:spPr>
        </p:pic>
        <p:pic>
          <p:nvPicPr>
            <p:cNvPr id="5" name="Picture 3740">
              <a:extLst>
                <a:ext uri="{FF2B5EF4-FFF2-40B4-BE49-F238E27FC236}">
                  <a16:creationId xmlns:a16="http://schemas.microsoft.com/office/drawing/2014/main" id="{1DF857A7-86D8-F3B1-2F93-CB1B62C919E1}"/>
                </a:ext>
              </a:extLst>
            </p:cNvPr>
            <p:cNvPicPr/>
            <p:nvPr/>
          </p:nvPicPr>
          <p:blipFill>
            <a:blip r:embed="rId3"/>
            <a:stretch>
              <a:fillRect/>
            </a:stretch>
          </p:blipFill>
          <p:spPr>
            <a:xfrm>
              <a:off x="56388" y="647700"/>
              <a:ext cx="3200400" cy="1725168"/>
            </a:xfrm>
            <a:prstGeom prst="rect">
              <a:avLst/>
            </a:prstGeom>
          </p:spPr>
        </p:pic>
        <p:pic>
          <p:nvPicPr>
            <p:cNvPr id="6" name="Picture 3742">
              <a:extLst>
                <a:ext uri="{FF2B5EF4-FFF2-40B4-BE49-F238E27FC236}">
                  <a16:creationId xmlns:a16="http://schemas.microsoft.com/office/drawing/2014/main" id="{C672CE79-0DB8-A2C0-2245-BBB18E46A993}"/>
                </a:ext>
              </a:extLst>
            </p:cNvPr>
            <p:cNvPicPr/>
            <p:nvPr/>
          </p:nvPicPr>
          <p:blipFill>
            <a:blip r:embed="rId4"/>
            <a:stretch>
              <a:fillRect/>
            </a:stretch>
          </p:blipFill>
          <p:spPr>
            <a:xfrm>
              <a:off x="74676" y="1362456"/>
              <a:ext cx="3829812" cy="1725168"/>
            </a:xfrm>
            <a:prstGeom prst="rect">
              <a:avLst/>
            </a:prstGeom>
          </p:spPr>
        </p:pic>
        <p:pic>
          <p:nvPicPr>
            <p:cNvPr id="7" name="Picture 3744">
              <a:extLst>
                <a:ext uri="{FF2B5EF4-FFF2-40B4-BE49-F238E27FC236}">
                  <a16:creationId xmlns:a16="http://schemas.microsoft.com/office/drawing/2014/main" id="{13ED819D-45C0-5CDC-8141-E283F97C88C9}"/>
                </a:ext>
              </a:extLst>
            </p:cNvPr>
            <p:cNvPicPr/>
            <p:nvPr/>
          </p:nvPicPr>
          <p:blipFill>
            <a:blip r:embed="rId5"/>
            <a:stretch>
              <a:fillRect/>
            </a:stretch>
          </p:blipFill>
          <p:spPr>
            <a:xfrm>
              <a:off x="56388" y="2156460"/>
              <a:ext cx="4809744" cy="1725168"/>
            </a:xfrm>
            <a:prstGeom prst="rect">
              <a:avLst/>
            </a:prstGeom>
          </p:spPr>
        </p:pic>
        <p:pic>
          <p:nvPicPr>
            <p:cNvPr id="8" name="Picture 3746">
              <a:extLst>
                <a:ext uri="{FF2B5EF4-FFF2-40B4-BE49-F238E27FC236}">
                  <a16:creationId xmlns:a16="http://schemas.microsoft.com/office/drawing/2014/main" id="{2E13566F-2702-53E3-AFE4-3A5106E57F78}"/>
                </a:ext>
              </a:extLst>
            </p:cNvPr>
            <p:cNvPicPr/>
            <p:nvPr/>
          </p:nvPicPr>
          <p:blipFill>
            <a:blip r:embed="rId6"/>
            <a:stretch>
              <a:fillRect/>
            </a:stretch>
          </p:blipFill>
          <p:spPr>
            <a:xfrm>
              <a:off x="123444" y="3733800"/>
              <a:ext cx="4764024" cy="1863852"/>
            </a:xfrm>
            <a:prstGeom prst="rect">
              <a:avLst/>
            </a:prstGeom>
          </p:spPr>
        </p:pic>
        <p:pic>
          <p:nvPicPr>
            <p:cNvPr id="9" name="Picture 11938">
              <a:extLst>
                <a:ext uri="{FF2B5EF4-FFF2-40B4-BE49-F238E27FC236}">
                  <a16:creationId xmlns:a16="http://schemas.microsoft.com/office/drawing/2014/main" id="{2EBAD2BE-3736-AA98-561C-08979B814E32}"/>
                </a:ext>
              </a:extLst>
            </p:cNvPr>
            <p:cNvPicPr/>
            <p:nvPr/>
          </p:nvPicPr>
          <p:blipFill>
            <a:blip r:embed="rId7"/>
            <a:stretch>
              <a:fillRect/>
            </a:stretch>
          </p:blipFill>
          <p:spPr>
            <a:xfrm>
              <a:off x="73152" y="477012"/>
              <a:ext cx="185928" cy="819912"/>
            </a:xfrm>
            <a:prstGeom prst="rect">
              <a:avLst/>
            </a:prstGeom>
          </p:spPr>
        </p:pic>
      </p:grpSp>
    </p:spTree>
    <p:extLst>
      <p:ext uri="{BB962C8B-B14F-4D97-AF65-F5344CB8AC3E}">
        <p14:creationId xmlns:p14="http://schemas.microsoft.com/office/powerpoint/2010/main" val="24837965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B553548F-C84D-4D21-C177-78EA0DEDA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31599"/>
            <a:ext cx="10984992" cy="6394801"/>
          </a:xfrm>
          <a:prstGeom prst="rect">
            <a:avLst/>
          </a:prstGeom>
        </p:spPr>
      </p:pic>
    </p:spTree>
    <p:extLst>
      <p:ext uri="{BB962C8B-B14F-4D97-AF65-F5344CB8AC3E}">
        <p14:creationId xmlns:p14="http://schemas.microsoft.com/office/powerpoint/2010/main" val="16064249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1651">
            <a:extLst>
              <a:ext uri="{FF2B5EF4-FFF2-40B4-BE49-F238E27FC236}">
                <a16:creationId xmlns:a16="http://schemas.microsoft.com/office/drawing/2014/main" id="{4B344FA0-40A4-DD1A-A49F-07502595F2F7}"/>
              </a:ext>
            </a:extLst>
          </p:cNvPr>
          <p:cNvGrpSpPr/>
          <p:nvPr/>
        </p:nvGrpSpPr>
        <p:grpSpPr>
          <a:xfrm>
            <a:off x="1210056" y="585216"/>
            <a:ext cx="9838944" cy="6022848"/>
            <a:chOff x="67056" y="243840"/>
            <a:chExt cx="9838944" cy="4233672"/>
          </a:xfrm>
        </p:grpSpPr>
        <p:pic>
          <p:nvPicPr>
            <p:cNvPr id="4" name="Picture 11947">
              <a:extLst>
                <a:ext uri="{FF2B5EF4-FFF2-40B4-BE49-F238E27FC236}">
                  <a16:creationId xmlns:a16="http://schemas.microsoft.com/office/drawing/2014/main" id="{18D1B585-4013-3774-30AE-7A66F6B01B58}"/>
                </a:ext>
              </a:extLst>
            </p:cNvPr>
            <p:cNvPicPr/>
            <p:nvPr/>
          </p:nvPicPr>
          <p:blipFill>
            <a:blip r:embed="rId2"/>
            <a:stretch>
              <a:fillRect/>
            </a:stretch>
          </p:blipFill>
          <p:spPr>
            <a:xfrm>
              <a:off x="1094232" y="243840"/>
              <a:ext cx="7123176" cy="588264"/>
            </a:xfrm>
            <a:prstGeom prst="rect">
              <a:avLst/>
            </a:prstGeom>
          </p:spPr>
        </p:pic>
        <p:pic>
          <p:nvPicPr>
            <p:cNvPr id="5" name="Picture 3806">
              <a:extLst>
                <a:ext uri="{FF2B5EF4-FFF2-40B4-BE49-F238E27FC236}">
                  <a16:creationId xmlns:a16="http://schemas.microsoft.com/office/drawing/2014/main" id="{BB9E04D5-9022-949C-9679-A1FAD4076608}"/>
                </a:ext>
              </a:extLst>
            </p:cNvPr>
            <p:cNvPicPr/>
            <p:nvPr/>
          </p:nvPicPr>
          <p:blipFill>
            <a:blip r:embed="rId3"/>
            <a:stretch>
              <a:fillRect/>
            </a:stretch>
          </p:blipFill>
          <p:spPr>
            <a:xfrm>
              <a:off x="940308" y="952500"/>
              <a:ext cx="7658100" cy="627888"/>
            </a:xfrm>
            <a:prstGeom prst="rect">
              <a:avLst/>
            </a:prstGeom>
          </p:spPr>
        </p:pic>
        <p:pic>
          <p:nvPicPr>
            <p:cNvPr id="6" name="Picture 3808">
              <a:extLst>
                <a:ext uri="{FF2B5EF4-FFF2-40B4-BE49-F238E27FC236}">
                  <a16:creationId xmlns:a16="http://schemas.microsoft.com/office/drawing/2014/main" id="{CE21A62E-9ABA-577F-0719-BD08C238628C}"/>
                </a:ext>
              </a:extLst>
            </p:cNvPr>
            <p:cNvPicPr/>
            <p:nvPr/>
          </p:nvPicPr>
          <p:blipFill>
            <a:blip r:embed="rId4"/>
            <a:stretch>
              <a:fillRect/>
            </a:stretch>
          </p:blipFill>
          <p:spPr>
            <a:xfrm>
              <a:off x="819912" y="1857756"/>
              <a:ext cx="2889504" cy="987552"/>
            </a:xfrm>
            <a:prstGeom prst="rect">
              <a:avLst/>
            </a:prstGeom>
          </p:spPr>
        </p:pic>
        <p:pic>
          <p:nvPicPr>
            <p:cNvPr id="7" name="Picture 3810">
              <a:extLst>
                <a:ext uri="{FF2B5EF4-FFF2-40B4-BE49-F238E27FC236}">
                  <a16:creationId xmlns:a16="http://schemas.microsoft.com/office/drawing/2014/main" id="{385B9B0F-526A-BFA7-E892-93783DDB7D28}"/>
                </a:ext>
              </a:extLst>
            </p:cNvPr>
            <p:cNvPicPr/>
            <p:nvPr/>
          </p:nvPicPr>
          <p:blipFill>
            <a:blip r:embed="rId5"/>
            <a:stretch>
              <a:fillRect/>
            </a:stretch>
          </p:blipFill>
          <p:spPr>
            <a:xfrm>
              <a:off x="4347972" y="1857756"/>
              <a:ext cx="3066288" cy="1188720"/>
            </a:xfrm>
            <a:prstGeom prst="rect">
              <a:avLst/>
            </a:prstGeom>
          </p:spPr>
        </p:pic>
        <p:pic>
          <p:nvPicPr>
            <p:cNvPr id="8" name="Picture 3812">
              <a:extLst>
                <a:ext uri="{FF2B5EF4-FFF2-40B4-BE49-F238E27FC236}">
                  <a16:creationId xmlns:a16="http://schemas.microsoft.com/office/drawing/2014/main" id="{D131CE53-AF53-F1CC-0F3D-CF0D06A2FA29}"/>
                </a:ext>
              </a:extLst>
            </p:cNvPr>
            <p:cNvPicPr/>
            <p:nvPr/>
          </p:nvPicPr>
          <p:blipFill>
            <a:blip r:embed="rId6"/>
            <a:stretch>
              <a:fillRect/>
            </a:stretch>
          </p:blipFill>
          <p:spPr>
            <a:xfrm>
              <a:off x="723900" y="3429000"/>
              <a:ext cx="2895600" cy="969264"/>
            </a:xfrm>
            <a:prstGeom prst="rect">
              <a:avLst/>
            </a:prstGeom>
          </p:spPr>
        </p:pic>
        <p:pic>
          <p:nvPicPr>
            <p:cNvPr id="9" name="Picture 3814">
              <a:extLst>
                <a:ext uri="{FF2B5EF4-FFF2-40B4-BE49-F238E27FC236}">
                  <a16:creationId xmlns:a16="http://schemas.microsoft.com/office/drawing/2014/main" id="{7E079034-ADC6-FB8A-200F-30D1DD39A4E1}"/>
                </a:ext>
              </a:extLst>
            </p:cNvPr>
            <p:cNvPicPr/>
            <p:nvPr/>
          </p:nvPicPr>
          <p:blipFill>
            <a:blip r:embed="rId7"/>
            <a:stretch>
              <a:fillRect/>
            </a:stretch>
          </p:blipFill>
          <p:spPr>
            <a:xfrm>
              <a:off x="4338828" y="3429000"/>
              <a:ext cx="3084576" cy="969264"/>
            </a:xfrm>
            <a:prstGeom prst="rect">
              <a:avLst/>
            </a:prstGeom>
          </p:spPr>
        </p:pic>
        <p:pic>
          <p:nvPicPr>
            <p:cNvPr id="10" name="Picture 3816">
              <a:extLst>
                <a:ext uri="{FF2B5EF4-FFF2-40B4-BE49-F238E27FC236}">
                  <a16:creationId xmlns:a16="http://schemas.microsoft.com/office/drawing/2014/main" id="{47A0F111-DBF2-F281-3738-3120707F8D33}"/>
                </a:ext>
              </a:extLst>
            </p:cNvPr>
            <p:cNvPicPr/>
            <p:nvPr/>
          </p:nvPicPr>
          <p:blipFill>
            <a:blip r:embed="rId8"/>
            <a:stretch>
              <a:fillRect/>
            </a:stretch>
          </p:blipFill>
          <p:spPr>
            <a:xfrm>
              <a:off x="7552944" y="1569720"/>
              <a:ext cx="2353056" cy="2907792"/>
            </a:xfrm>
            <a:prstGeom prst="rect">
              <a:avLst/>
            </a:prstGeom>
          </p:spPr>
        </p:pic>
        <p:pic>
          <p:nvPicPr>
            <p:cNvPr id="11" name="Picture 11948">
              <a:extLst>
                <a:ext uri="{FF2B5EF4-FFF2-40B4-BE49-F238E27FC236}">
                  <a16:creationId xmlns:a16="http://schemas.microsoft.com/office/drawing/2014/main" id="{6695DB22-B4A5-33F6-5024-1B7B8A3C065A}"/>
                </a:ext>
              </a:extLst>
            </p:cNvPr>
            <p:cNvPicPr/>
            <p:nvPr/>
          </p:nvPicPr>
          <p:blipFill>
            <a:blip r:embed="rId9"/>
            <a:stretch>
              <a:fillRect/>
            </a:stretch>
          </p:blipFill>
          <p:spPr>
            <a:xfrm>
              <a:off x="67056" y="1421384"/>
              <a:ext cx="185928" cy="667512"/>
            </a:xfrm>
            <a:prstGeom prst="rect">
              <a:avLst/>
            </a:prstGeom>
          </p:spPr>
        </p:pic>
      </p:grpSp>
    </p:spTree>
    <p:extLst>
      <p:ext uri="{BB962C8B-B14F-4D97-AF65-F5344CB8AC3E}">
        <p14:creationId xmlns:p14="http://schemas.microsoft.com/office/powerpoint/2010/main" val="7313578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1649">
            <a:extLst>
              <a:ext uri="{FF2B5EF4-FFF2-40B4-BE49-F238E27FC236}">
                <a16:creationId xmlns:a16="http://schemas.microsoft.com/office/drawing/2014/main" id="{4357C076-894B-C7B0-B242-E0D18E3A0FD8}"/>
              </a:ext>
            </a:extLst>
          </p:cNvPr>
          <p:cNvGrpSpPr/>
          <p:nvPr/>
        </p:nvGrpSpPr>
        <p:grpSpPr>
          <a:xfrm>
            <a:off x="365760" y="117476"/>
            <a:ext cx="11241024" cy="6623053"/>
            <a:chOff x="0" y="0"/>
            <a:chExt cx="8567928" cy="6623304"/>
          </a:xfrm>
        </p:grpSpPr>
        <p:pic>
          <p:nvPicPr>
            <p:cNvPr id="4" name="Picture 3833">
              <a:extLst>
                <a:ext uri="{FF2B5EF4-FFF2-40B4-BE49-F238E27FC236}">
                  <a16:creationId xmlns:a16="http://schemas.microsoft.com/office/drawing/2014/main" id="{617C77AA-5BD1-5F9C-2875-F89BEFEB766C}"/>
                </a:ext>
              </a:extLst>
            </p:cNvPr>
            <p:cNvPicPr/>
            <p:nvPr/>
          </p:nvPicPr>
          <p:blipFill>
            <a:blip r:embed="rId2"/>
            <a:stretch>
              <a:fillRect/>
            </a:stretch>
          </p:blipFill>
          <p:spPr>
            <a:xfrm>
              <a:off x="280416" y="2962656"/>
              <a:ext cx="3148584" cy="975360"/>
            </a:xfrm>
            <a:prstGeom prst="rect">
              <a:avLst/>
            </a:prstGeom>
          </p:spPr>
        </p:pic>
        <p:pic>
          <p:nvPicPr>
            <p:cNvPr id="5" name="Picture 11952">
              <a:extLst>
                <a:ext uri="{FF2B5EF4-FFF2-40B4-BE49-F238E27FC236}">
                  <a16:creationId xmlns:a16="http://schemas.microsoft.com/office/drawing/2014/main" id="{D5A33162-493C-3D39-EDF9-7869E9218F78}"/>
                </a:ext>
              </a:extLst>
            </p:cNvPr>
            <p:cNvPicPr/>
            <p:nvPr/>
          </p:nvPicPr>
          <p:blipFill>
            <a:blip r:embed="rId3"/>
            <a:stretch>
              <a:fillRect/>
            </a:stretch>
          </p:blipFill>
          <p:spPr>
            <a:xfrm>
              <a:off x="887984" y="2612136"/>
              <a:ext cx="1603248" cy="393192"/>
            </a:xfrm>
            <a:prstGeom prst="rect">
              <a:avLst/>
            </a:prstGeom>
          </p:spPr>
        </p:pic>
        <p:pic>
          <p:nvPicPr>
            <p:cNvPr id="6" name="Picture 3837">
              <a:extLst>
                <a:ext uri="{FF2B5EF4-FFF2-40B4-BE49-F238E27FC236}">
                  <a16:creationId xmlns:a16="http://schemas.microsoft.com/office/drawing/2014/main" id="{A90A66EE-9504-ACD6-0D87-F86B6961B60E}"/>
                </a:ext>
              </a:extLst>
            </p:cNvPr>
            <p:cNvPicPr/>
            <p:nvPr/>
          </p:nvPicPr>
          <p:blipFill>
            <a:blip r:embed="rId4"/>
            <a:stretch>
              <a:fillRect/>
            </a:stretch>
          </p:blipFill>
          <p:spPr>
            <a:xfrm>
              <a:off x="3454908" y="234696"/>
              <a:ext cx="2058924" cy="1060704"/>
            </a:xfrm>
            <a:prstGeom prst="rect">
              <a:avLst/>
            </a:prstGeom>
          </p:spPr>
        </p:pic>
        <p:pic>
          <p:nvPicPr>
            <p:cNvPr id="7" name="Picture 3839">
              <a:extLst>
                <a:ext uri="{FF2B5EF4-FFF2-40B4-BE49-F238E27FC236}">
                  <a16:creationId xmlns:a16="http://schemas.microsoft.com/office/drawing/2014/main" id="{FAE7695D-9E2A-36E3-A2A6-5084050DEF32}"/>
                </a:ext>
              </a:extLst>
            </p:cNvPr>
            <p:cNvPicPr/>
            <p:nvPr/>
          </p:nvPicPr>
          <p:blipFill>
            <a:blip r:embed="rId5"/>
            <a:stretch>
              <a:fillRect/>
            </a:stretch>
          </p:blipFill>
          <p:spPr>
            <a:xfrm>
              <a:off x="0" y="0"/>
              <a:ext cx="8392668" cy="545592"/>
            </a:xfrm>
            <a:prstGeom prst="rect">
              <a:avLst/>
            </a:prstGeom>
          </p:spPr>
        </p:pic>
        <p:pic>
          <p:nvPicPr>
            <p:cNvPr id="8" name="Picture 3841">
              <a:extLst>
                <a:ext uri="{FF2B5EF4-FFF2-40B4-BE49-F238E27FC236}">
                  <a16:creationId xmlns:a16="http://schemas.microsoft.com/office/drawing/2014/main" id="{57BD451C-28A7-47F4-5B71-7B1C480DCAB5}"/>
                </a:ext>
              </a:extLst>
            </p:cNvPr>
            <p:cNvPicPr/>
            <p:nvPr/>
          </p:nvPicPr>
          <p:blipFill>
            <a:blip r:embed="rId6"/>
            <a:stretch>
              <a:fillRect/>
            </a:stretch>
          </p:blipFill>
          <p:spPr>
            <a:xfrm>
              <a:off x="0" y="0"/>
              <a:ext cx="941832" cy="1050036"/>
            </a:xfrm>
            <a:prstGeom prst="rect">
              <a:avLst/>
            </a:prstGeom>
          </p:spPr>
        </p:pic>
        <p:pic>
          <p:nvPicPr>
            <p:cNvPr id="9" name="Picture 3843">
              <a:extLst>
                <a:ext uri="{FF2B5EF4-FFF2-40B4-BE49-F238E27FC236}">
                  <a16:creationId xmlns:a16="http://schemas.microsoft.com/office/drawing/2014/main" id="{099A923A-C710-17F9-8A57-411AB84FCBB9}"/>
                </a:ext>
              </a:extLst>
            </p:cNvPr>
            <p:cNvPicPr/>
            <p:nvPr/>
          </p:nvPicPr>
          <p:blipFill>
            <a:blip r:embed="rId7"/>
            <a:stretch>
              <a:fillRect/>
            </a:stretch>
          </p:blipFill>
          <p:spPr>
            <a:xfrm>
              <a:off x="4078224" y="996696"/>
              <a:ext cx="4462272" cy="1877568"/>
            </a:xfrm>
            <a:prstGeom prst="rect">
              <a:avLst/>
            </a:prstGeom>
          </p:spPr>
        </p:pic>
        <p:pic>
          <p:nvPicPr>
            <p:cNvPr id="10" name="Picture 3845">
              <a:extLst>
                <a:ext uri="{FF2B5EF4-FFF2-40B4-BE49-F238E27FC236}">
                  <a16:creationId xmlns:a16="http://schemas.microsoft.com/office/drawing/2014/main" id="{844A6533-3CBB-4D07-A1A5-2968CF252E22}"/>
                </a:ext>
              </a:extLst>
            </p:cNvPr>
            <p:cNvPicPr/>
            <p:nvPr/>
          </p:nvPicPr>
          <p:blipFill>
            <a:blip r:embed="rId8"/>
            <a:stretch>
              <a:fillRect/>
            </a:stretch>
          </p:blipFill>
          <p:spPr>
            <a:xfrm>
              <a:off x="4105656" y="2830068"/>
              <a:ext cx="4462272" cy="3793236"/>
            </a:xfrm>
            <a:prstGeom prst="rect">
              <a:avLst/>
            </a:prstGeom>
          </p:spPr>
        </p:pic>
      </p:grpSp>
    </p:spTree>
    <p:extLst>
      <p:ext uri="{BB962C8B-B14F-4D97-AF65-F5344CB8AC3E}">
        <p14:creationId xmlns:p14="http://schemas.microsoft.com/office/powerpoint/2010/main" val="168027885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799</TotalTime>
  <Words>5149</Words>
  <Application>Microsoft Macintosh PowerPoint</Application>
  <PresentationFormat>Widescreen</PresentationFormat>
  <Paragraphs>627</Paragraphs>
  <Slides>69</Slides>
  <Notes>1</Notes>
  <HiddenSlides>0</HiddenSlides>
  <MMClips>0</MMClips>
  <ScaleCrop>false</ScaleCrop>
  <HeadingPairs>
    <vt:vector size="6" baseType="variant">
      <vt:variant>
        <vt:lpstr>Caratteri utilizzati</vt:lpstr>
      </vt:variant>
      <vt:variant>
        <vt:i4>12</vt:i4>
      </vt:variant>
      <vt:variant>
        <vt:lpstr>Tema</vt:lpstr>
      </vt:variant>
      <vt:variant>
        <vt:i4>1</vt:i4>
      </vt:variant>
      <vt:variant>
        <vt:lpstr>Titoli diapositive</vt:lpstr>
      </vt:variant>
      <vt:variant>
        <vt:i4>69</vt:i4>
      </vt:variant>
    </vt:vector>
  </HeadingPairs>
  <TitlesOfParts>
    <vt:vector size="82" baseType="lpstr">
      <vt:lpstr>Arial Unicode MS</vt:lpstr>
      <vt:lpstr>ＭＳ Ｐゴシック</vt:lpstr>
      <vt:lpstr>Arial</vt:lpstr>
      <vt:lpstr>Arial</vt:lpstr>
      <vt:lpstr>Calibri</vt:lpstr>
      <vt:lpstr>Calibri Light</vt:lpstr>
      <vt:lpstr>Gotham Rounded</vt:lpstr>
      <vt:lpstr>Open Sans</vt:lpstr>
      <vt:lpstr>Tahoma</vt:lpstr>
      <vt:lpstr>Times New Roman</vt:lpstr>
      <vt:lpstr>Wingdings</vt:lpstr>
      <vt:lpstr>Wingdings 2</vt:lpstr>
      <vt:lpstr>Tema di Office</vt:lpstr>
      <vt:lpstr>Presentazione standard di PowerPoint</vt:lpstr>
      <vt:lpstr>La società sportiva moderna oggi </vt:lpstr>
      <vt:lpstr>Analisi del contesto sportivo e sociale e i trend</vt:lpstr>
      <vt:lpstr>……Plus e minus </vt:lpstr>
      <vt:lpstr>investimenti</vt:lpstr>
      <vt:lpstr> cultura sportiva </vt:lpstr>
      <vt:lpstr> imprenditorialità</vt:lpstr>
      <vt:lpstr>Il ruolo della società sportiva moderna</vt:lpstr>
      <vt:lpstr>Presentazione standard di PowerPoint</vt:lpstr>
      <vt:lpstr>B) Gli Enti Sportivi apicali </vt:lpstr>
      <vt:lpstr>Dipartimento dello sport</vt:lpstr>
      <vt:lpstr>Sport e Salute SpA</vt:lpstr>
      <vt:lpstr>Coni</vt:lpstr>
      <vt:lpstr>C) La riforma dello sport   </vt:lpstr>
      <vt:lpstr>Presentazione standard di PowerPoint</vt:lpstr>
      <vt:lpstr>Presentazione standard di PowerPoint</vt:lpstr>
      <vt:lpstr>Presentazione standard di PowerPoint</vt:lpstr>
      <vt:lpstr>Presentazione standard di PowerPoint</vt:lpstr>
      <vt:lpstr>   ASSOCIAZIONI DI PROMOZIONE SOCIALE (Aps)</vt:lpstr>
      <vt:lpstr> Attività Istituzionali del Terzo Settore</vt:lpstr>
      <vt:lpstr>Il ruolo della società sportiva moderna</vt:lpstr>
      <vt:lpstr>Presentazione standard di PowerPoint</vt:lpstr>
      <vt:lpstr>Presentazione standard di PowerPoint</vt:lpstr>
      <vt:lpstr>Presentazione standard di PowerPoint</vt:lpstr>
      <vt:lpstr>Presentazione standard di PowerPoint</vt:lpstr>
      <vt:lpstr>Presentazione standard di PowerPoint</vt:lpstr>
      <vt:lpstr>Il ruolo della società sportiva moderna</vt:lpstr>
      <vt:lpstr>La Società di ieri…</vt:lpstr>
      <vt:lpstr>Presentazione standard di PowerPoint</vt:lpstr>
      <vt:lpstr>       TREND IN CRESCITA SOPRATTUTTO IN LIGURIA   RIEMPIMENTO DI SPAZI IMPIANTI SPORTIVI MATTUTINO  ALTA FIDELIZZAZIONE  NUOVE ENTRATE  COINVOLGIMENTO NELL’ORGANIZZAZIONE  FENOMENI DEI  SPORT MASTER  ATTENZIONE DELLE ISTITUZIONI  TREND IN GRANDE CRESCITA DOPO COVID </vt:lpstr>
      <vt:lpstr>La Situazione in Genova Città</vt:lpstr>
      <vt:lpstr>Considerazioni sullo Scenario che caratterizzerà i prossimi anni per Genova e la Liguria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Elementi fondamentali per “pensare” di gestire impianti sportivi</vt:lpstr>
      <vt:lpstr>1. FABBISOGNO SPORTIVO </vt:lpstr>
      <vt:lpstr>3. CAPACITA’ GESTIONALI </vt:lpstr>
      <vt:lpstr>Presentazione standard di PowerPoint</vt:lpstr>
      <vt:lpstr>Presentazione standard di PowerPoint</vt:lpstr>
      <vt:lpstr>7. PROGETTAZIONE E GESTIONE</vt:lpstr>
      <vt:lpstr>Presentazione standard di PowerPoint</vt:lpstr>
      <vt:lpstr>Tutti queste politiche sportive possono essere aiutate con start up e risorse economiche?</vt:lpstr>
      <vt:lpstr>Presentazione standard di PowerPoint</vt:lpstr>
      <vt:lpstr>Presentazione standard di PowerPoint</vt:lpstr>
      <vt:lpstr>Presentazione standard di PowerPoint</vt:lpstr>
      <vt:lpstr>Presentazione standard di PowerPoint</vt:lpstr>
      <vt:lpstr>Presentazione standard di PowerPoint</vt:lpstr>
      <vt:lpstr> Macroelementi di un progetto  </vt:lpstr>
      <vt:lpstr> Step di un progetto   </vt:lpstr>
      <vt:lpstr> Progetto vinto!….. Fasi </vt:lpstr>
      <vt:lpstr>Con i bambini  Genova - un ponte verso il futuro Soggetto Responsabile: Lanza del Vasto società cooperativa sociale</vt:lpstr>
      <vt:lpstr>Con i bambini  Genova - un ponte verso il futuro </vt:lpstr>
      <vt:lpstr>Presentazione standard di PowerPoint</vt:lpstr>
      <vt:lpstr>         </vt:lpstr>
      <vt:lpstr>         </vt:lpstr>
      <vt:lpstr>PATTI DI SUSSIDIARIETA’ per ETS </vt:lpstr>
      <vt:lpstr>PATTI DI SUSSIDIARIETA’  REGIONE LIGURIA  2022  Progetto finanziato dal Ministero del Lavoro e delle Politiche Sociali  art 72 dlgs.117/2007 Capofila: CSI Liguria   </vt:lpstr>
      <vt:lpstr>ALCUNI DATI  98 associazioni firmatarie 76 progetti 16118 destinatari/e (dai 6 ai 32 anni) 737 volontari/e 67 scuole 25 Istituzioni 700.000 euro finanziamento 323.000 euro cofinanziamento</vt:lpstr>
      <vt:lpstr>Sport e Salute </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Luca Verardo</dc:creator>
  <cp:lastModifiedBy>Author</cp:lastModifiedBy>
  <cp:revision>12</cp:revision>
  <dcterms:created xsi:type="dcterms:W3CDTF">2024-04-19T16:23:52Z</dcterms:created>
  <dcterms:modified xsi:type="dcterms:W3CDTF">2024-04-22T13:49:18Z</dcterms:modified>
</cp:coreProperties>
</file>