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57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01"/>
    <p:restoredTop sz="94651"/>
  </p:normalViewPr>
  <p:slideViewPr>
    <p:cSldViewPr snapToGrid="0">
      <p:cViewPr varScale="1">
        <p:scale>
          <a:sx n="98" d="100"/>
          <a:sy n="98" d="100"/>
        </p:scale>
        <p:origin x="192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1E1B-D29D-5645-B8B6-EEC10510B685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A96-A7A4-ED44-AF74-20FA0A0A11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3189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1E1B-D29D-5645-B8B6-EEC10510B685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A96-A7A4-ED44-AF74-20FA0A0A11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567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1E1B-D29D-5645-B8B6-EEC10510B685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A96-A7A4-ED44-AF74-20FA0A0A11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16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1E1B-D29D-5645-B8B6-EEC10510B685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A96-A7A4-ED44-AF74-20FA0A0A11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1481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1E1B-D29D-5645-B8B6-EEC10510B685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A96-A7A4-ED44-AF74-20FA0A0A11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3354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1E1B-D29D-5645-B8B6-EEC10510B685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A96-A7A4-ED44-AF74-20FA0A0A11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647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1E1B-D29D-5645-B8B6-EEC10510B685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A96-A7A4-ED44-AF74-20FA0A0A11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3049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1E1B-D29D-5645-B8B6-EEC10510B685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A96-A7A4-ED44-AF74-20FA0A0A11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7729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1E1B-D29D-5645-B8B6-EEC10510B685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A96-A7A4-ED44-AF74-20FA0A0A11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121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1E1B-D29D-5645-B8B6-EEC10510B685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A96-A7A4-ED44-AF74-20FA0A0A11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7168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1E1B-D29D-5645-B8B6-EEC10510B685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A96-A7A4-ED44-AF74-20FA0A0A11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9405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71E1B-D29D-5645-B8B6-EEC10510B685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73A96-A7A4-ED44-AF74-20FA0A0A11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2456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ntrosportivoitaliano.it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F5B6277-7710-0029-49FF-88389BFE8B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175867-02DC-6354-3D73-50F52DFD2C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F55CF1E-A9F7-E3DB-42B5-97C508FA7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700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106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212EA4B2-84BC-6ACB-FC04-5430F6B1EE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0"/>
            <a:ext cx="9905999" cy="7008406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27227CC-B2BF-7A88-1E9C-A288489A6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048" y="365127"/>
            <a:ext cx="7143915" cy="1325563"/>
          </a:xfrm>
        </p:spPr>
        <p:txBody>
          <a:bodyPr/>
          <a:lstStyle/>
          <a:p>
            <a:r>
              <a:rPr lang="it-IT" dirty="0"/>
              <a:t>Corso Policy </a:t>
            </a:r>
            <a:r>
              <a:rPr lang="it-IT" dirty="0" err="1"/>
              <a:t>Csi</a:t>
            </a:r>
            <a:endParaRPr lang="it-IT" dirty="0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56E6B9D9-CDE4-06C0-7D14-AF760EEF8C28}"/>
              </a:ext>
            </a:extLst>
          </p:cNvPr>
          <p:cNvSpPr txBox="1">
            <a:spLocks/>
          </p:cNvSpPr>
          <p:nvPr/>
        </p:nvSpPr>
        <p:spPr>
          <a:xfrm>
            <a:off x="381000" y="2055817"/>
            <a:ext cx="9144000" cy="32745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kern="12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lnSpc>
                <a:spcPct val="120000"/>
              </a:lnSpc>
            </a:pPr>
            <a:r>
              <a:rPr lang="it-IT" dirty="0">
                <a:latin typeface="+mj-lt"/>
              </a:rPr>
              <a:t>PREDISPOSIZIONE DEI MODELLI ORGANIZZATIVI E DI CONTROLLO DELL’ATTIVITÀ SPORTIVA E DEI CODICI DI CONDOTTA A TUTELA DEI MINORI E PER LA PREVENZIONE DELLE MOLESTIE, DELLA VIOLENZA DI GENERE E DI OGNI ALTRA CONDIZIONE DI DISCRIMINAZIONE </a:t>
            </a:r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033825AB-4E38-AD0A-5E52-B9EC38DA0F0C}"/>
              </a:ext>
            </a:extLst>
          </p:cNvPr>
          <p:cNvSpPr txBox="1">
            <a:spLocks/>
          </p:cNvSpPr>
          <p:nvPr/>
        </p:nvSpPr>
        <p:spPr>
          <a:xfrm>
            <a:off x="4722471" y="5514052"/>
            <a:ext cx="4502492" cy="6519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it-IT" dirty="0"/>
              <a:t>Centro Sportivo Italiano APS</a:t>
            </a:r>
          </a:p>
        </p:txBody>
      </p:sp>
    </p:spTree>
    <p:extLst>
      <p:ext uri="{BB962C8B-B14F-4D97-AF65-F5344CB8AC3E}">
        <p14:creationId xmlns:p14="http://schemas.microsoft.com/office/powerpoint/2010/main" val="2780003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212EA4B2-84BC-6ACB-FC04-5430F6B1EE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6768" y="0"/>
            <a:ext cx="9905999" cy="700840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27227CC-B2BF-7A88-1E9C-A288489A6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048" y="365127"/>
            <a:ext cx="7143915" cy="1325563"/>
          </a:xfrm>
        </p:spPr>
        <p:txBody>
          <a:bodyPr/>
          <a:lstStyle/>
          <a:p>
            <a:r>
              <a:rPr lang="it-IT" b="1" dirty="0"/>
              <a:t>Decreti dello sport</a:t>
            </a:r>
          </a:p>
        </p:txBody>
      </p:sp>
      <p:sp>
        <p:nvSpPr>
          <p:cNvPr id="5" name="Segnaposto testo 5">
            <a:extLst>
              <a:ext uri="{FF2B5EF4-FFF2-40B4-BE49-F238E27FC236}">
                <a16:creationId xmlns:a16="http://schemas.microsoft.com/office/drawing/2014/main" id="{DAEEC55B-6480-1665-67B2-1BCF6E41E643}"/>
              </a:ext>
            </a:extLst>
          </p:cNvPr>
          <p:cNvSpPr txBox="1">
            <a:spLocks/>
          </p:cNvSpPr>
          <p:nvPr/>
        </p:nvSpPr>
        <p:spPr>
          <a:xfrm>
            <a:off x="5367068" y="1690690"/>
            <a:ext cx="4532164" cy="823913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6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L’articolo 16 del d.lgs. </a:t>
            </a:r>
            <a:r>
              <a:rPr lang="it-IT" sz="2600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Avenir Next LT Pro Light"/>
              </a:rPr>
              <a:t>39/2021</a:t>
            </a:r>
          </a:p>
        </p:txBody>
      </p:sp>
      <p:sp>
        <p:nvSpPr>
          <p:cNvPr id="6" name="Segnaposto contenuto 3">
            <a:extLst>
              <a:ext uri="{FF2B5EF4-FFF2-40B4-BE49-F238E27FC236}">
                <a16:creationId xmlns:a16="http://schemas.microsoft.com/office/drawing/2014/main" id="{B9430F98-6D0B-7688-0D88-FD6D5D9B7D6E}"/>
              </a:ext>
            </a:extLst>
          </p:cNvPr>
          <p:cNvSpPr txBox="1"/>
          <p:nvPr/>
        </p:nvSpPr>
        <p:spPr>
          <a:xfrm>
            <a:off x="5380604" y="2514602"/>
            <a:ext cx="4518628" cy="3684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08000" tIns="108000" rIns="108000" bIns="108000">
            <a:normAutofit fontScale="85000" lnSpcReduction="10000"/>
          </a:bodyPr>
          <a:lstStyle/>
          <a:p>
            <a:pPr>
              <a:lnSpc>
                <a:spcPct val="120000"/>
              </a:lnSpc>
              <a:spcBef>
                <a:spcPts val="1000"/>
              </a:spcBef>
              <a:buSzPct val="100000"/>
              <a:defRPr sz="2400"/>
            </a:pPr>
            <a:r>
              <a:rPr lang="it-IT" dirty="0">
                <a:latin typeface="+mj-lt"/>
              </a:rPr>
              <a:t>Promuove un più elevato livello di sensibilità e impegno ai fini della valorizzazione della parità di genere tra uomo e donna nel contesto di lavoro e della tutela dei minori, nonché del contrasto a ogni forma di violenza di genere o per ragioni di etnia, religione, convinzioni personali, disabilità, età od orientamento sessuale e, in genere, a ogni forma di discriminazione</a:t>
            </a:r>
          </a:p>
        </p:txBody>
      </p:sp>
      <p:sp>
        <p:nvSpPr>
          <p:cNvPr id="7" name="Segnaposto testo 5">
            <a:extLst>
              <a:ext uri="{FF2B5EF4-FFF2-40B4-BE49-F238E27FC236}">
                <a16:creationId xmlns:a16="http://schemas.microsoft.com/office/drawing/2014/main" id="{357E992E-3699-74C6-51B3-0C1B9DDB475C}"/>
              </a:ext>
            </a:extLst>
          </p:cNvPr>
          <p:cNvSpPr txBox="1">
            <a:spLocks/>
          </p:cNvSpPr>
          <p:nvPr/>
        </p:nvSpPr>
        <p:spPr>
          <a:xfrm>
            <a:off x="1" y="1689875"/>
            <a:ext cx="5367066" cy="823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b">
            <a:normAutofit/>
          </a:bodyPr>
          <a:lstStyle>
            <a:lvl1pPr marL="0" marR="0" indent="0" algn="l" defTabSz="914400" rtl="0" latinLnBrk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venir Next LT Pro Light"/>
              </a:defRPr>
            </a:lvl1pPr>
            <a:lvl2pPr marL="0" marR="0" indent="274320" algn="l" defTabSz="914400" rtl="0" latinLnBrk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venir Next LT Pro Light"/>
              </a:defRPr>
            </a:lvl2pPr>
            <a:lvl3pPr marL="613954" marR="0" indent="-293914" algn="l" defTabSz="914400" rtl="0" latinLnBrk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venir Next LT Pro Light"/>
              </a:defRPr>
            </a:lvl3pPr>
            <a:lvl4pPr marL="0" marR="0" indent="594359" algn="l" defTabSz="914400" rtl="0" latinLnBrk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venir Next LT Pro Light"/>
              </a:defRPr>
            </a:lvl4pPr>
            <a:lvl5pPr marL="937260" marR="0" indent="-342900" algn="l" defTabSz="914400" rtl="0" latinLnBrk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venir Next LT Pro Light"/>
              </a:defRPr>
            </a:lvl5pPr>
            <a:lvl6pPr marL="2514600" marR="0" indent="-228600" algn="l" defTabSz="914400" rtl="0" latinLnBrk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venir Next LT Pro Light"/>
              </a:defRPr>
            </a:lvl6pPr>
            <a:lvl7pPr marL="2971800" marR="0" indent="-228600" algn="l" defTabSz="914400" rtl="0" latinLnBrk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venir Next LT Pro Light"/>
              </a:defRPr>
            </a:lvl7pPr>
            <a:lvl8pPr marL="3429000" marR="0" indent="-228600" algn="l" defTabSz="914400" rtl="0" latinLnBrk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venir Next LT Pro Light"/>
              </a:defRPr>
            </a:lvl8pPr>
            <a:lvl9pPr marL="3886200" marR="0" indent="-228600" algn="l" defTabSz="914400" rtl="0" latinLnBrk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venir Next LT Pro Light"/>
              </a:defRPr>
            </a:lvl9pPr>
          </a:lstStyle>
          <a:p>
            <a:pPr>
              <a:lnSpc>
                <a:spcPct val="120000"/>
              </a:lnSpc>
              <a:spcBef>
                <a:spcPts val="1000"/>
              </a:spcBef>
              <a:buSzPct val="100000"/>
              <a:defRPr sz="2400"/>
            </a:pPr>
            <a:r>
              <a:rPr lang="it-IT" dirty="0" err="1"/>
              <a:t>D.lgs</a:t>
            </a:r>
            <a:r>
              <a:rPr lang="it-IT" dirty="0"/>
              <a:t> 231/2001</a:t>
            </a:r>
          </a:p>
        </p:txBody>
      </p:sp>
      <p:sp>
        <p:nvSpPr>
          <p:cNvPr id="9" name="Segnaposto contenuto 3">
            <a:extLst>
              <a:ext uri="{FF2B5EF4-FFF2-40B4-BE49-F238E27FC236}">
                <a16:creationId xmlns:a16="http://schemas.microsoft.com/office/drawing/2014/main" id="{2F82F669-0359-A3CE-7DC2-D3C637996D98}"/>
              </a:ext>
            </a:extLst>
          </p:cNvPr>
          <p:cNvSpPr txBox="1"/>
          <p:nvPr/>
        </p:nvSpPr>
        <p:spPr>
          <a:xfrm>
            <a:off x="6769" y="2514602"/>
            <a:ext cx="4532164" cy="3684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08000" tIns="108000" rIns="108000" bIns="108000"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1000"/>
              </a:spcBef>
              <a:buSzPct val="100000"/>
              <a:defRPr sz="2400"/>
            </a:pPr>
            <a:r>
              <a:rPr lang="it-IT" dirty="0">
                <a:latin typeface="+mj-lt"/>
              </a:rPr>
              <a:t>Valorizzare la parità di genere tra uomo e donna nel contesto di lavoro</a:t>
            </a:r>
          </a:p>
          <a:p>
            <a:pPr>
              <a:lnSpc>
                <a:spcPct val="120000"/>
              </a:lnSpc>
              <a:spcBef>
                <a:spcPts val="1000"/>
              </a:spcBef>
              <a:buSzPct val="100000"/>
              <a:defRPr sz="2400"/>
            </a:pPr>
            <a:r>
              <a:rPr lang="it-IT" dirty="0">
                <a:latin typeface="+mj-lt"/>
              </a:rPr>
              <a:t>Tutelare la posizione dei minori</a:t>
            </a:r>
          </a:p>
          <a:p>
            <a:pPr>
              <a:lnSpc>
                <a:spcPct val="120000"/>
              </a:lnSpc>
              <a:spcBef>
                <a:spcPts val="1000"/>
              </a:spcBef>
              <a:buSzPct val="100000"/>
              <a:defRPr sz="2400"/>
            </a:pPr>
            <a:r>
              <a:rPr lang="it-IT" dirty="0">
                <a:latin typeface="+mj-lt"/>
              </a:rPr>
              <a:t>Contrastare ogni forma di violenza di genere e discriminazione per ragioni di etnia, religione, convinzioni personali, disabilità, età o orientamento sessuale</a:t>
            </a:r>
          </a:p>
          <a:p>
            <a:pPr>
              <a:lnSpc>
                <a:spcPct val="120000"/>
              </a:lnSpc>
              <a:spcBef>
                <a:spcPts val="1000"/>
              </a:spcBef>
              <a:buSzPct val="100000"/>
              <a:defRPr sz="2400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70957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212EA4B2-84BC-6ACB-FC04-5430F6B1EE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0"/>
            <a:ext cx="9905999" cy="7008406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27227CC-B2BF-7A88-1E9C-A288489A6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931" y="365127"/>
            <a:ext cx="7161032" cy="1325563"/>
          </a:xfrm>
        </p:spPr>
        <p:txBody>
          <a:bodyPr/>
          <a:lstStyle/>
          <a:p>
            <a:r>
              <a:rPr lang="it-IT" b="1" dirty="0"/>
              <a:t>Cosa devono fare le realtà sportive? </a:t>
            </a:r>
          </a:p>
        </p:txBody>
      </p:sp>
      <p:pic>
        <p:nvPicPr>
          <p:cNvPr id="9" name="Segnaposto contenuto 8">
            <a:extLst>
              <a:ext uri="{FF2B5EF4-FFF2-40B4-BE49-F238E27FC236}">
                <a16:creationId xmlns:a16="http://schemas.microsoft.com/office/drawing/2014/main" id="{9899C15E-0EC7-99D1-F794-1B2A4BA26BC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04863" y="2135188"/>
            <a:ext cx="3832451" cy="3832451"/>
          </a:xfrm>
        </p:spPr>
      </p:pic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74B88D-4C75-D524-519A-5F2679C0E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2055817"/>
            <a:ext cx="4210050" cy="4121146"/>
          </a:xfrm>
        </p:spPr>
        <p:txBody>
          <a:bodyPr anchor="ctr">
            <a:normAutofit/>
          </a:bodyPr>
          <a:lstStyle/>
          <a:p>
            <a:r>
              <a:rPr lang="it-IT" sz="3200" dirty="0">
                <a:latin typeface="+mj-lt"/>
              </a:rPr>
              <a:t>Adottare modelli organizzativi e di controllo dell'attività sportiva </a:t>
            </a:r>
            <a:r>
              <a:rPr lang="it-IT" sz="3200" dirty="0" err="1">
                <a:latin typeface="+mj-lt"/>
              </a:rPr>
              <a:t>nonchè</a:t>
            </a:r>
            <a:r>
              <a:rPr lang="it-IT" sz="3200" dirty="0">
                <a:latin typeface="+mj-lt"/>
              </a:rPr>
              <a:t> codici di condotta ad esse conformi</a:t>
            </a:r>
          </a:p>
          <a:p>
            <a:r>
              <a:rPr lang="it-IT" sz="3200" dirty="0">
                <a:latin typeface="+mj-lt"/>
              </a:rPr>
              <a:t>Entro il 31 Agosto 2024</a:t>
            </a:r>
          </a:p>
        </p:txBody>
      </p:sp>
    </p:spTree>
    <p:extLst>
      <p:ext uri="{BB962C8B-B14F-4D97-AF65-F5344CB8AC3E}">
        <p14:creationId xmlns:p14="http://schemas.microsoft.com/office/powerpoint/2010/main" val="1223117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212EA4B2-84BC-6ACB-FC04-5430F6B1EE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0"/>
            <a:ext cx="9905999" cy="7008406"/>
          </a:xfrm>
          <a:prstGeom prst="rect">
            <a:avLst/>
          </a:prstGeom>
        </p:spPr>
      </p:pic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54E575C8-6EA8-1197-9745-3BC3A04BB1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22736" y="221955"/>
            <a:ext cx="5060527" cy="5666445"/>
          </a:xfrm>
        </p:spPr>
      </p:pic>
    </p:spTree>
    <p:extLst>
      <p:ext uri="{BB962C8B-B14F-4D97-AF65-F5344CB8AC3E}">
        <p14:creationId xmlns:p14="http://schemas.microsoft.com/office/powerpoint/2010/main" val="1669137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212EA4B2-84BC-6ACB-FC04-5430F6B1EE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0"/>
            <a:ext cx="9905999" cy="7008406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27227CC-B2BF-7A88-1E9C-A288489A6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048" y="365127"/>
            <a:ext cx="7143915" cy="1325563"/>
          </a:xfrm>
        </p:spPr>
        <p:txBody>
          <a:bodyPr/>
          <a:lstStyle/>
          <a:p>
            <a:r>
              <a:rPr lang="it-IT" b="1" dirty="0"/>
              <a:t>La </a:t>
            </a:r>
            <a:r>
              <a:rPr lang="it-IT" b="1" dirty="0" err="1"/>
              <a:t>Csp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B983C47-EB60-C954-298F-8A6956654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2055817"/>
            <a:ext cx="8543925" cy="3819466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kumimoji="0" lang="it-IT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venir Next LT Pro Light"/>
              </a:rPr>
              <a:t>La CSP investe tutti i settori di attività del Centro Sportivo Italiano APS (CSI). Pertanto, si stabilisce che per tutti i volontari, dirigenti, arbitri e giudici di gara, tecnici delle diverse discipline, personale e ciascun iscritto/a che operi, a qualsiasi titolo, all’interno della struttura associativa, costituiscono comportamenti rilevanti, da evitare e prevenire: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arenR"/>
            </a:pPr>
            <a:r>
              <a:rPr kumimoji="0" lang="it-IT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venir Next LT Pro Light"/>
              </a:rPr>
              <a:t>abuso psicologico;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arenR"/>
            </a:pPr>
            <a:r>
              <a:rPr kumimoji="0" lang="it-IT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venir Next LT Pro Light"/>
              </a:rPr>
              <a:t>abuso fisico;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arenR"/>
            </a:pPr>
            <a:r>
              <a:rPr kumimoji="0" lang="it-IT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venir Next LT Pro Light"/>
              </a:rPr>
              <a:t>molestie e abusi sessuali;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arenR"/>
            </a:pPr>
            <a:r>
              <a:rPr kumimoji="0" lang="it-IT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venir Next LT Pro Light"/>
              </a:rPr>
              <a:t>bullismo e comportamenti discriminatori;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arenR"/>
            </a:pPr>
            <a:r>
              <a:rPr kumimoji="0" lang="it-IT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venir Next LT Pro Light"/>
              </a:rPr>
              <a:t>omissione negligente di assistenza (c.d. “neglect”).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44300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212EA4B2-84BC-6ACB-FC04-5430F6B1EE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0"/>
            <a:ext cx="9905999" cy="7008406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27227CC-B2BF-7A88-1E9C-A288489A6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048" y="365127"/>
            <a:ext cx="7143915" cy="1325563"/>
          </a:xfrm>
        </p:spPr>
        <p:txBody>
          <a:bodyPr/>
          <a:lstStyle/>
          <a:p>
            <a:r>
              <a:rPr lang="it-IT" b="1" dirty="0"/>
              <a:t>Punti fondamentali della </a:t>
            </a:r>
            <a:r>
              <a:rPr lang="it-IT" b="1" dirty="0" err="1"/>
              <a:t>Csp</a:t>
            </a:r>
            <a:endParaRPr lang="it-IT" b="1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476AEC38-01C5-DA6B-0431-9736FFB59A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2789" t="6666" r="13142" b="6744"/>
          <a:stretch/>
        </p:blipFill>
        <p:spPr>
          <a:xfrm>
            <a:off x="1680755" y="1575066"/>
            <a:ext cx="6727371" cy="4419646"/>
          </a:xfrm>
        </p:spPr>
      </p:pic>
    </p:spTree>
    <p:extLst>
      <p:ext uri="{BB962C8B-B14F-4D97-AF65-F5344CB8AC3E}">
        <p14:creationId xmlns:p14="http://schemas.microsoft.com/office/powerpoint/2010/main" val="2004869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212EA4B2-84BC-6ACB-FC04-5430F6B1EE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0"/>
            <a:ext cx="9905999" cy="7008406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27227CC-B2BF-7A88-1E9C-A288489A6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048" y="365127"/>
            <a:ext cx="7143915" cy="1325563"/>
          </a:xfrm>
        </p:spPr>
        <p:txBody>
          <a:bodyPr/>
          <a:lstStyle/>
          <a:p>
            <a:endParaRPr lang="it-IT" b="1" dirty="0"/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6602AA2F-EA66-C99F-1E15-38BE7817AB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74277" y="1789595"/>
            <a:ext cx="6557446" cy="4230611"/>
          </a:xfrm>
        </p:spPr>
      </p:pic>
    </p:spTree>
    <p:extLst>
      <p:ext uri="{BB962C8B-B14F-4D97-AF65-F5344CB8AC3E}">
        <p14:creationId xmlns:p14="http://schemas.microsoft.com/office/powerpoint/2010/main" val="654730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212EA4B2-84BC-6ACB-FC04-5430F6B1EE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0"/>
            <a:ext cx="9905999" cy="7008406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27227CC-B2BF-7A88-1E9C-A288489A6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048" y="365127"/>
            <a:ext cx="7143915" cy="1325563"/>
          </a:xfrm>
        </p:spPr>
        <p:txBody>
          <a:bodyPr/>
          <a:lstStyle/>
          <a:p>
            <a:r>
              <a:rPr lang="it-IT" b="1" dirty="0"/>
              <a:t>Adozione codice di condotta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8149583-32DF-78F3-909A-64C85ACE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2024743"/>
            <a:ext cx="8543925" cy="423059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i="1" dirty="0">
                <a:latin typeface="+mj-lt"/>
              </a:rPr>
              <a:t>Elemento fondamentale che racchiude le indicazioni del modello di prevenzione nello sport</a:t>
            </a:r>
          </a:p>
          <a:p>
            <a:pPr marL="0" indent="0">
              <a:buNone/>
            </a:pPr>
            <a:r>
              <a:rPr lang="it-IT" dirty="0">
                <a:latin typeface="+mj-lt"/>
              </a:rPr>
              <a:t>Alcuni punti:</a:t>
            </a:r>
          </a:p>
          <a:p>
            <a:r>
              <a:rPr lang="it-IT" dirty="0">
                <a:latin typeface="+mj-lt"/>
              </a:rPr>
              <a:t>riservare ad ogni tesserato/a adeguati attenzione, impegno, rispetto e dignità;</a:t>
            </a:r>
          </a:p>
          <a:p>
            <a:r>
              <a:rPr kumimoji="0" lang="it-IT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venir Next LT Pro Light"/>
              </a:rPr>
              <a:t>programmare allenamenti adeguati rispetto allo sviluppo fisico, sportivo ed emotivo di ogni tesserato/a, tenendo in considerazione anche i suoi interessi e bisogni;</a:t>
            </a:r>
          </a:p>
          <a:p>
            <a:r>
              <a:rPr kumimoji="0" lang="it-IT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venir Next LT Pro Light"/>
              </a:rPr>
              <a:t>usare un linguaggio positivo e motivante, valorizzando i risultati, anche parziali, raggiunti da parte dei minori; </a:t>
            </a:r>
          </a:p>
          <a:p>
            <a:r>
              <a:rPr kumimoji="0" lang="it-IT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venir Next LT Pro Light"/>
              </a:rPr>
              <a:t>favorire un clima accogliente dell’unicità di ciascun minore, perché si senta parte essenziale della società sportiva;</a:t>
            </a:r>
          </a:p>
          <a:p>
            <a:r>
              <a:rPr kumimoji="0" lang="it-IT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venir Next LT Pro Light"/>
              </a:rPr>
              <a:t>comunicare con i minori e valorizzare le loro capacità e competenze per discutere dei propri diritti, di cosa è accettabile, di cosa non lo è e di cosa possono fare nel caso in cui emerga un qualsiasi problema.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02280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212EA4B2-84BC-6ACB-FC04-5430F6B1EE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0"/>
            <a:ext cx="9905999" cy="7008406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27227CC-B2BF-7A88-1E9C-A288489A6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931" y="365127"/>
            <a:ext cx="7161032" cy="1325563"/>
          </a:xfrm>
        </p:spPr>
        <p:txBody>
          <a:bodyPr/>
          <a:lstStyle/>
          <a:p>
            <a:r>
              <a:rPr lang="it-IT" b="1" dirty="0"/>
              <a:t>Dove è possibile consultare i documenti? 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74B88D-4C75-D524-519A-5F2679C0E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2055817"/>
            <a:ext cx="4891086" cy="4121146"/>
          </a:xfrm>
        </p:spPr>
        <p:txBody>
          <a:bodyPr anchor="t">
            <a:normAutofit/>
          </a:bodyPr>
          <a:lstStyle/>
          <a:p>
            <a:r>
              <a:rPr lang="it-IT" sz="3200" dirty="0">
                <a:latin typeface="+mj-lt"/>
              </a:rPr>
              <a:t>Su sito della presidenza nazionale: </a:t>
            </a:r>
          </a:p>
          <a:p>
            <a:pPr marL="0" indent="0">
              <a:buNone/>
            </a:pPr>
            <a:r>
              <a:rPr lang="it-IT" dirty="0">
                <a:latin typeface="+mj-lt"/>
                <a:hlinkClick r:id="rId3"/>
              </a:rPr>
              <a:t>www.centrosportivoitaliano.it</a:t>
            </a:r>
            <a:endParaRPr lang="it-IT" dirty="0">
              <a:latin typeface="+mj-lt"/>
            </a:endParaRPr>
          </a:p>
          <a:p>
            <a:endParaRPr lang="it-IT" sz="700" dirty="0">
              <a:latin typeface="+mj-lt"/>
            </a:endParaRPr>
          </a:p>
          <a:p>
            <a:r>
              <a:rPr lang="it-IT" sz="3200" dirty="0">
                <a:latin typeface="+mj-lt"/>
              </a:rPr>
              <a:t>Nell’app </a:t>
            </a:r>
            <a:r>
              <a:rPr lang="it-IT" sz="3200" dirty="0" err="1">
                <a:latin typeface="+mj-lt"/>
              </a:rPr>
              <a:t>MyCsi</a:t>
            </a:r>
            <a:r>
              <a:rPr lang="it-IT" sz="3200" dirty="0">
                <a:latin typeface="+mj-lt"/>
              </a:rPr>
              <a:t> </a:t>
            </a:r>
          </a:p>
          <a:p>
            <a:pPr marL="0" indent="0">
              <a:buNone/>
            </a:pPr>
            <a:r>
              <a:rPr lang="it-IT" sz="3200" dirty="0">
                <a:latin typeface="+mj-lt"/>
              </a:rPr>
              <a:t>all’area riservata ai documenti delle società sportive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981E7D86-1D13-5598-B16A-BDE25696858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681038" y="2172988"/>
            <a:ext cx="4210050" cy="1162649"/>
          </a:xfrm>
          <a:prstGeom prst="rect">
            <a:avLst/>
          </a:prstGeom>
        </p:spPr>
      </p:pic>
      <p:pic>
        <p:nvPicPr>
          <p:cNvPr id="11" name="Segnaposto contenuto 8">
            <a:extLst>
              <a:ext uri="{FF2B5EF4-FFF2-40B4-BE49-F238E27FC236}">
                <a16:creationId xmlns:a16="http://schemas.microsoft.com/office/drawing/2014/main" id="{4E1045E3-E340-8B1A-4443-D15D76E1B5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549446" y="3784046"/>
            <a:ext cx="2473914" cy="205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14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212EA4B2-84BC-6ACB-FC04-5430F6B1EE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0"/>
            <a:ext cx="9905999" cy="7008406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27227CC-B2BF-7A88-1E9C-A288489A6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931" y="365127"/>
            <a:ext cx="7161032" cy="1325563"/>
          </a:xfrm>
        </p:spPr>
        <p:txBody>
          <a:bodyPr/>
          <a:lstStyle/>
          <a:p>
            <a:r>
              <a:rPr lang="it-IT" b="1" dirty="0"/>
              <a:t>I prossimi documenti… </a:t>
            </a:r>
          </a:p>
        </p:txBody>
      </p:sp>
      <p:pic>
        <p:nvPicPr>
          <p:cNvPr id="16" name="Segnaposto contenuto 15">
            <a:extLst>
              <a:ext uri="{FF2B5EF4-FFF2-40B4-BE49-F238E27FC236}">
                <a16:creationId xmlns:a16="http://schemas.microsoft.com/office/drawing/2014/main" id="{6B02F617-0757-B245-44E2-4B8D380DA8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86374" y="2587559"/>
            <a:ext cx="4399881" cy="2327679"/>
          </a:xfrm>
        </p:spPr>
      </p:pic>
      <p:grpSp>
        <p:nvGrpSpPr>
          <p:cNvPr id="6" name="Segnaposto contenuto 2">
            <a:extLst>
              <a:ext uri="{FF2B5EF4-FFF2-40B4-BE49-F238E27FC236}">
                <a16:creationId xmlns:a16="http://schemas.microsoft.com/office/drawing/2014/main" id="{E32B6C31-6411-A19A-D681-4065A5094254}"/>
              </a:ext>
            </a:extLst>
          </p:cNvPr>
          <p:cNvGrpSpPr/>
          <p:nvPr/>
        </p:nvGrpSpPr>
        <p:grpSpPr>
          <a:xfrm>
            <a:off x="5019607" y="2146475"/>
            <a:ext cx="4663442" cy="3579224"/>
            <a:chOff x="0" y="0"/>
            <a:chExt cx="4942439" cy="3498662"/>
          </a:xfrm>
        </p:grpSpPr>
        <p:grpSp>
          <p:nvGrpSpPr>
            <p:cNvPr id="7" name="Raggruppa">
              <a:extLst>
                <a:ext uri="{FF2B5EF4-FFF2-40B4-BE49-F238E27FC236}">
                  <a16:creationId xmlns:a16="http://schemas.microsoft.com/office/drawing/2014/main" id="{BF30E333-8914-C1C7-EE70-84B498EBE016}"/>
                </a:ext>
              </a:extLst>
            </p:cNvPr>
            <p:cNvGrpSpPr/>
            <p:nvPr/>
          </p:nvGrpSpPr>
          <p:grpSpPr>
            <a:xfrm>
              <a:off x="0" y="0"/>
              <a:ext cx="4942439" cy="1704691"/>
              <a:chOff x="0" y="0"/>
              <a:chExt cx="4942438" cy="1704690"/>
            </a:xfrm>
          </p:grpSpPr>
          <p:sp>
            <p:nvSpPr>
              <p:cNvPr id="13" name="Rettangolo arrotondato">
                <a:extLst>
                  <a:ext uri="{FF2B5EF4-FFF2-40B4-BE49-F238E27FC236}">
                    <a16:creationId xmlns:a16="http://schemas.microsoft.com/office/drawing/2014/main" id="{695B4274-1266-AE68-E01B-BA5CAAD31317}"/>
                  </a:ext>
                </a:extLst>
              </p:cNvPr>
              <p:cNvSpPr/>
              <p:nvPr/>
            </p:nvSpPr>
            <p:spPr>
              <a:xfrm>
                <a:off x="0" y="0"/>
                <a:ext cx="4942438" cy="1704690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1377950">
                  <a:lnSpc>
                    <a:spcPct val="90000"/>
                  </a:lnSpc>
                  <a:spcBef>
                    <a:spcPts val="700"/>
                  </a:spcBef>
                  <a:defRPr sz="31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4" name="Pari opportunità e contrasto discriminazioni di genere">
                <a:extLst>
                  <a:ext uri="{FF2B5EF4-FFF2-40B4-BE49-F238E27FC236}">
                    <a16:creationId xmlns:a16="http://schemas.microsoft.com/office/drawing/2014/main" id="{9B9EB472-D0E4-1707-EB73-B01592E57A7F}"/>
                  </a:ext>
                </a:extLst>
              </p:cNvPr>
              <p:cNvSpPr txBox="1"/>
              <p:nvPr/>
            </p:nvSpPr>
            <p:spPr>
              <a:xfrm>
                <a:off x="83216" y="106241"/>
                <a:ext cx="4776007" cy="14922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118110" tIns="118110" rIns="118110" bIns="118110" numCol="1" anchor="ctr">
                <a:spAutoFit/>
              </a:bodyPr>
              <a:lstStyle>
                <a:lvl1pPr defTabSz="1377950">
                  <a:lnSpc>
                    <a:spcPct val="90000"/>
                  </a:lnSpc>
                  <a:spcBef>
                    <a:spcPts val="1300"/>
                  </a:spcBef>
                  <a:defRPr sz="3100">
                    <a:solidFill>
                      <a:srgbClr val="FFFFFF"/>
                    </a:solidFill>
                  </a:defRPr>
                </a:lvl1pPr>
              </a:lstStyle>
              <a:p>
                <a:r>
                  <a:rPr b="1" dirty="0">
                    <a:latin typeface="+mj-lt"/>
                  </a:rPr>
                  <a:t>Pari </a:t>
                </a:r>
                <a:r>
                  <a:rPr b="1" dirty="0" err="1">
                    <a:latin typeface="+mj-lt"/>
                  </a:rPr>
                  <a:t>opportunità</a:t>
                </a:r>
                <a:r>
                  <a:rPr b="1" dirty="0">
                    <a:latin typeface="+mj-lt"/>
                  </a:rPr>
                  <a:t> e </a:t>
                </a:r>
                <a:r>
                  <a:rPr b="1" dirty="0" err="1">
                    <a:latin typeface="+mj-lt"/>
                  </a:rPr>
                  <a:t>contrasto</a:t>
                </a:r>
                <a:r>
                  <a:rPr b="1" dirty="0">
                    <a:latin typeface="+mj-lt"/>
                  </a:rPr>
                  <a:t> </a:t>
                </a:r>
                <a:r>
                  <a:rPr b="1" dirty="0" err="1">
                    <a:latin typeface="+mj-lt"/>
                  </a:rPr>
                  <a:t>discriminazioni</a:t>
                </a:r>
                <a:r>
                  <a:rPr b="1" dirty="0">
                    <a:latin typeface="+mj-lt"/>
                  </a:rPr>
                  <a:t> di </a:t>
                </a:r>
                <a:r>
                  <a:rPr b="1" dirty="0" err="1">
                    <a:latin typeface="+mj-lt"/>
                  </a:rPr>
                  <a:t>genere</a:t>
                </a:r>
                <a:endParaRPr b="1" dirty="0">
                  <a:latin typeface="+mj-lt"/>
                </a:endParaRPr>
              </a:p>
            </p:txBody>
          </p:sp>
        </p:grpSp>
        <p:grpSp>
          <p:nvGrpSpPr>
            <p:cNvPr id="10" name="Raggruppa">
              <a:extLst>
                <a:ext uri="{FF2B5EF4-FFF2-40B4-BE49-F238E27FC236}">
                  <a16:creationId xmlns:a16="http://schemas.microsoft.com/office/drawing/2014/main" id="{09112612-78C7-94A6-1C39-3ED63C445F23}"/>
                </a:ext>
              </a:extLst>
            </p:cNvPr>
            <p:cNvGrpSpPr/>
            <p:nvPr/>
          </p:nvGrpSpPr>
          <p:grpSpPr>
            <a:xfrm>
              <a:off x="0" y="1793970"/>
              <a:ext cx="4942439" cy="1704692"/>
              <a:chOff x="0" y="0"/>
              <a:chExt cx="4942438" cy="1704690"/>
            </a:xfrm>
          </p:grpSpPr>
          <p:sp>
            <p:nvSpPr>
              <p:cNvPr id="11" name="Rettangolo arrotondato">
                <a:extLst>
                  <a:ext uri="{FF2B5EF4-FFF2-40B4-BE49-F238E27FC236}">
                    <a16:creationId xmlns:a16="http://schemas.microsoft.com/office/drawing/2014/main" id="{DA312DC5-B359-79D1-6207-93F3251E9650}"/>
                  </a:ext>
                </a:extLst>
              </p:cNvPr>
              <p:cNvSpPr/>
              <p:nvPr/>
            </p:nvSpPr>
            <p:spPr>
              <a:xfrm>
                <a:off x="0" y="0"/>
                <a:ext cx="4942438" cy="1704690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1377950">
                  <a:lnSpc>
                    <a:spcPct val="90000"/>
                  </a:lnSpc>
                  <a:spcBef>
                    <a:spcPts val="700"/>
                  </a:spcBef>
                  <a:defRPr sz="31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" name="Contrasto alle discriminazioni razziali, ecc.">
                <a:extLst>
                  <a:ext uri="{FF2B5EF4-FFF2-40B4-BE49-F238E27FC236}">
                    <a16:creationId xmlns:a16="http://schemas.microsoft.com/office/drawing/2014/main" id="{7698482B-80FA-542D-2CD9-605C8BFCFF29}"/>
                  </a:ext>
                </a:extLst>
              </p:cNvPr>
              <p:cNvSpPr txBox="1"/>
              <p:nvPr/>
            </p:nvSpPr>
            <p:spPr>
              <a:xfrm>
                <a:off x="83216" y="106240"/>
                <a:ext cx="4776007" cy="149221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118110" tIns="118110" rIns="118110" bIns="118110" numCol="1" anchor="ctr">
                <a:spAutoFit/>
              </a:bodyPr>
              <a:lstStyle>
                <a:lvl1pPr defTabSz="1377950">
                  <a:lnSpc>
                    <a:spcPct val="90000"/>
                  </a:lnSpc>
                  <a:spcBef>
                    <a:spcPts val="1300"/>
                  </a:spcBef>
                  <a:defRPr sz="3100">
                    <a:solidFill>
                      <a:srgbClr val="FFFFFF"/>
                    </a:solidFill>
                  </a:defRPr>
                </a:lvl1pPr>
              </a:lstStyle>
              <a:p>
                <a:r>
                  <a:rPr b="1" dirty="0" err="1">
                    <a:latin typeface="+mj-lt"/>
                  </a:rPr>
                  <a:t>Contrasto</a:t>
                </a:r>
                <a:r>
                  <a:rPr b="1" dirty="0">
                    <a:latin typeface="+mj-lt"/>
                  </a:rPr>
                  <a:t> alle </a:t>
                </a:r>
                <a:r>
                  <a:rPr b="1" dirty="0" err="1">
                    <a:latin typeface="+mj-lt"/>
                  </a:rPr>
                  <a:t>discriminazioni</a:t>
                </a:r>
                <a:r>
                  <a:rPr b="1" dirty="0">
                    <a:latin typeface="+mj-lt"/>
                  </a:rPr>
                  <a:t> </a:t>
                </a:r>
                <a:r>
                  <a:rPr b="1" dirty="0" err="1">
                    <a:latin typeface="+mj-lt"/>
                  </a:rPr>
                  <a:t>razziali</a:t>
                </a:r>
                <a:r>
                  <a:rPr b="1" dirty="0">
                    <a:latin typeface="+mj-lt"/>
                  </a:rPr>
                  <a:t>, </a:t>
                </a:r>
                <a:r>
                  <a:rPr b="1" dirty="0" err="1">
                    <a:latin typeface="+mj-lt"/>
                  </a:rPr>
                  <a:t>ecc</a:t>
                </a:r>
                <a:r>
                  <a:rPr b="1" dirty="0">
                    <a:latin typeface="+mj-lt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09192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7227CC-B2BF-7A88-1E9C-A288489A6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048" y="365127"/>
            <a:ext cx="7143915" cy="1325563"/>
          </a:xfrm>
        </p:spPr>
        <p:txBody>
          <a:bodyPr/>
          <a:lstStyle/>
          <a:p>
            <a:endParaRPr lang="it-IT" b="1" dirty="0"/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EFF98B3B-BB76-F969-8A6A-F959EDB50F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572"/>
          <a:stretch/>
        </p:blipFill>
        <p:spPr>
          <a:xfrm>
            <a:off x="0" y="365127"/>
            <a:ext cx="9906000" cy="5839097"/>
          </a:xfrm>
        </p:spPr>
      </p:pic>
      <p:pic>
        <p:nvPicPr>
          <p:cNvPr id="9" name="Segnaposto contenuto 6">
            <a:extLst>
              <a:ext uri="{FF2B5EF4-FFF2-40B4-BE49-F238E27FC236}">
                <a16:creationId xmlns:a16="http://schemas.microsoft.com/office/drawing/2014/main" id="{ECBD9A45-6AA6-337E-D097-A6E28D00D3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9817" b="69537"/>
          <a:stretch/>
        </p:blipFill>
        <p:spPr>
          <a:xfrm>
            <a:off x="61338" y="169818"/>
            <a:ext cx="1832775" cy="196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6722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46</TotalTime>
  <Words>481</Words>
  <Application>Microsoft Macintosh PowerPoint</Application>
  <PresentationFormat>A4 (21x29,7 cm)</PresentationFormat>
  <Paragraphs>38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di Office</vt:lpstr>
      <vt:lpstr>Presentazione standard di PowerPoint</vt:lpstr>
      <vt:lpstr>Corso Policy Csi</vt:lpstr>
      <vt:lpstr>Decreti dello sport</vt:lpstr>
      <vt:lpstr>Cosa devono fare le realtà sportive? </vt:lpstr>
      <vt:lpstr>Presentazione standard di PowerPoint</vt:lpstr>
      <vt:lpstr>La Csp</vt:lpstr>
      <vt:lpstr>Punti fondamentali della Csp</vt:lpstr>
      <vt:lpstr>Presentazione standard di PowerPoint</vt:lpstr>
      <vt:lpstr>Adozione codice di condotta</vt:lpstr>
      <vt:lpstr>Dove è possibile consultare i documenti? </vt:lpstr>
      <vt:lpstr>I prossimi documenti… 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Gicapp</dc:creator>
  <cp:lastModifiedBy>Microsoft Office User</cp:lastModifiedBy>
  <cp:revision>5</cp:revision>
  <dcterms:created xsi:type="dcterms:W3CDTF">2024-02-22T11:10:20Z</dcterms:created>
  <dcterms:modified xsi:type="dcterms:W3CDTF">2024-04-08T11:18:21Z</dcterms:modified>
</cp:coreProperties>
</file>